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notesMasterIdLst>
    <p:notesMasterId r:id="rId18"/>
  </p:notesMasterIdLst>
  <p:sldIdLst>
    <p:sldId id="426" r:id="rId2"/>
    <p:sldId id="433" r:id="rId3"/>
    <p:sldId id="471" r:id="rId4"/>
    <p:sldId id="473" r:id="rId5"/>
    <p:sldId id="486" r:id="rId6"/>
    <p:sldId id="487" r:id="rId7"/>
    <p:sldId id="492" r:id="rId8"/>
    <p:sldId id="488" r:id="rId9"/>
    <p:sldId id="489" r:id="rId10"/>
    <p:sldId id="491" r:id="rId11"/>
    <p:sldId id="434" r:id="rId12"/>
    <p:sldId id="475" r:id="rId13"/>
    <p:sldId id="467" r:id="rId14"/>
    <p:sldId id="476" r:id="rId15"/>
    <p:sldId id="431" r:id="rId16"/>
    <p:sldId id="484" r:id="rId17"/>
  </p:sldIdLst>
  <p:sldSz cx="9144000" cy="5143500" type="screen16x9"/>
  <p:notesSz cx="6858000" cy="9144000"/>
  <p:embeddedFontLst>
    <p:embeddedFont>
      <p:font typeface="Verdana" pitchFamily="34" charset="0"/>
      <p:regular r:id="rId19"/>
      <p:bold r:id="rId20"/>
      <p:italic r:id="rId21"/>
      <p:boldItalic r:id="rId22"/>
    </p:embeddedFont>
    <p:embeddedFont>
      <p:font typeface="Orly's Font 2" pitchFamily="66" charset="0"/>
      <p:regular r:id="rId23"/>
    </p:embeddedFont>
    <p:embeddedFont>
      <p:font typeface="Calibri" pitchFamily="34" charset="0"/>
      <p:regular r:id="rId24"/>
      <p:bold r:id="rId25"/>
      <p:italic r:id="rId26"/>
      <p:boldItalic r:id="rId27"/>
    </p:embeddedFont>
    <p:embeddedFont>
      <p:font typeface="Orly's Font" charset="0"/>
      <p:regular r:id="rId28"/>
    </p:embeddedFont>
  </p:embeddedFont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487" autoAdjust="0"/>
  </p:normalViewPr>
  <p:slideViewPr>
    <p:cSldViewPr>
      <p:cViewPr>
        <p:scale>
          <a:sx n="79" d="100"/>
          <a:sy n="79" d="100"/>
        </p:scale>
        <p:origin x="-336" y="-114"/>
      </p:cViewPr>
      <p:guideLst>
        <p:guide orient="horz" pos="1361"/>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9" d="100"/>
          <a:sy n="59" d="100"/>
        </p:scale>
        <p:origin x="-2544" y="-90"/>
      </p:cViewPr>
      <p:guideLst>
        <p:guide orient="horz" pos="2880"/>
        <p:guide pos="2160"/>
      </p:guideLst>
    </p:cSldViewPr>
  </p:notesViewPr>
  <p:gridSpacing cx="114300" cy="1143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1139CB-FC8D-44BF-B5C4-C14ECADF62A0}" type="datetimeFigureOut">
              <a:rPr lang="en-US" smtClean="0"/>
              <a:t>8/2/2012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CE615-EFDB-420A-87DA-FB6ECB7719F7}" type="slidenum">
              <a:rPr lang="en-US" smtClean="0"/>
              <a:t>‹#›</a:t>
            </a:fld>
            <a:endParaRPr lang="en-US"/>
          </a:p>
        </p:txBody>
      </p:sp>
    </p:spTree>
    <p:extLst>
      <p:ext uri="{BB962C8B-B14F-4D97-AF65-F5344CB8AC3E}">
        <p14:creationId xmlns:p14="http://schemas.microsoft.com/office/powerpoint/2010/main" val="3385030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Hook</a:t>
            </a:r>
          </a:p>
          <a:p>
            <a:r>
              <a:rPr lang="en-US" sz="1200" dirty="0" smtClean="0">
                <a:solidFill>
                  <a:schemeClr val="accent5"/>
                </a:solidFill>
              </a:rPr>
              <a:t>If you were to slice a cereal box with a geometric plane as shown, what shape would result?</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Coach’s Commentary</a:t>
            </a:r>
          </a:p>
          <a:p>
            <a:pPr lvl="0"/>
            <a:r>
              <a:rPr lang="en-US" sz="1200" kern="1200" dirty="0" smtClean="0">
                <a:solidFill>
                  <a:schemeClr val="tx1"/>
                </a:solidFill>
                <a:effectLst/>
                <a:latin typeface="+mn-lt"/>
                <a:ea typeface="+mn-ea"/>
                <a:cs typeface="+mn-cs"/>
              </a:rPr>
              <a:t>I chose this example because it gives students a familiar</a:t>
            </a:r>
            <a:r>
              <a:rPr lang="en-US" sz="1200" kern="1200" baseline="0" dirty="0" smtClean="0">
                <a:solidFill>
                  <a:schemeClr val="tx1"/>
                </a:solidFill>
                <a:effectLst/>
                <a:latin typeface="+mn-lt"/>
                <a:ea typeface="+mn-ea"/>
                <a:cs typeface="+mn-cs"/>
              </a:rPr>
              <a:t> object to envision</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a:t>
            </a:fld>
            <a:endParaRPr lang="en-US"/>
          </a:p>
        </p:txBody>
      </p:sp>
    </p:spTree>
    <p:extLst>
      <p:ext uri="{BB962C8B-B14F-4D97-AF65-F5344CB8AC3E}">
        <p14:creationId xmlns:p14="http://schemas.microsoft.com/office/powerpoint/2010/main" val="2095878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dirty="0" smtClean="0"/>
              <a:t>Core Lesson</a:t>
            </a:r>
          </a:p>
          <a:p>
            <a:pPr>
              <a:spcBef>
                <a:spcPct val="0"/>
              </a:spcBef>
            </a:pPr>
            <a:r>
              <a:rPr lang="en-US" dirty="0" smtClean="0"/>
              <a:t>Now let’s consider a plane that is perpendicular to the base and parallel to the front face of the prism.</a:t>
            </a:r>
          </a:p>
          <a:p>
            <a:pPr>
              <a:spcBef>
                <a:spcPct val="0"/>
              </a:spcBef>
            </a:pPr>
            <a:r>
              <a:rPr lang="en-US" dirty="0" smtClean="0"/>
              <a:t>What shape do you think this cross section will have?</a:t>
            </a:r>
          </a:p>
          <a:p>
            <a:pPr>
              <a:spcBef>
                <a:spcPct val="0"/>
              </a:spcBef>
            </a:pPr>
            <a:r>
              <a:rPr lang="en-US" dirty="0" smtClean="0"/>
              <a:t>Again we see the plane intersecting with the prism. </a:t>
            </a:r>
          </a:p>
          <a:p>
            <a:pPr>
              <a:spcBef>
                <a:spcPct val="0"/>
              </a:spcBef>
            </a:pPr>
            <a:r>
              <a:rPr lang="en-US" dirty="0" smtClean="0"/>
              <a:t>Can you visualize the cross section?</a:t>
            </a:r>
          </a:p>
          <a:p>
            <a:pPr>
              <a:spcBef>
                <a:spcPct val="0"/>
              </a:spcBef>
            </a:pPr>
            <a:r>
              <a:rPr lang="en-US" dirty="0" smtClean="0"/>
              <a:t>Now we can see the cross section in blue.</a:t>
            </a:r>
          </a:p>
          <a:p>
            <a:pPr>
              <a:spcBef>
                <a:spcPct val="0"/>
              </a:spcBef>
            </a:pPr>
            <a:r>
              <a:rPr lang="en-US" dirty="0" smtClean="0"/>
              <a:t>This cross section is</a:t>
            </a:r>
            <a:r>
              <a:rPr lang="en-US" baseline="0" dirty="0" smtClean="0"/>
              <a:t> also a rectangle.</a:t>
            </a:r>
            <a:endParaRPr lang="en-US" dirty="0" smtClean="0"/>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10</a:t>
            </a:fld>
            <a:endParaRPr lang="en-US"/>
          </a:p>
        </p:txBody>
      </p:sp>
    </p:spTree>
    <p:extLst>
      <p:ext uri="{BB962C8B-B14F-4D97-AF65-F5344CB8AC3E}">
        <p14:creationId xmlns:p14="http://schemas.microsoft.com/office/powerpoint/2010/main" val="2697245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Review</a:t>
            </a:r>
          </a:p>
          <a:p>
            <a:r>
              <a:rPr lang="en-US" sz="1200" dirty="0" smtClean="0">
                <a:solidFill>
                  <a:schemeClr val="accent5"/>
                </a:solidFill>
                <a:latin typeface="Orly's Font 2" pitchFamily="66" charset="0"/>
                <a:ea typeface="Verdana" pitchFamily="34" charset="0"/>
                <a:cs typeface="Verdana" pitchFamily="34" charset="0"/>
              </a:rPr>
              <a:t>In this lesson you have learned </a:t>
            </a:r>
            <a:r>
              <a:rPr lang="en-US" sz="1200" dirty="0" smtClean="0">
                <a:solidFill>
                  <a:schemeClr val="accent5"/>
                </a:solidFill>
                <a:latin typeface="Orly's Font 2" pitchFamily="66" charset="0"/>
              </a:rPr>
              <a:t>how to describe the cross sections of a right rectangular prism </a:t>
            </a:r>
            <a:r>
              <a:rPr lang="en-US" sz="1200" dirty="0" smtClean="0">
                <a:solidFill>
                  <a:schemeClr val="accent1"/>
                </a:solidFill>
                <a:latin typeface="Orly's Font 2" pitchFamily="66" charset="0"/>
              </a:rPr>
              <a:t>by slicing at different angles.</a:t>
            </a:r>
            <a:endParaRPr lang="en-US" sz="1200" dirty="0">
              <a:solidFill>
                <a:schemeClr val="accent1"/>
              </a:solidFill>
              <a:latin typeface="Orly's Font 2" pitchFamily="66" charset="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11</a:t>
            </a:fld>
            <a:endParaRPr lang="en-US"/>
          </a:p>
        </p:txBody>
      </p:sp>
    </p:spTree>
    <p:extLst>
      <p:ext uri="{BB962C8B-B14F-4D97-AF65-F5344CB8AC3E}">
        <p14:creationId xmlns:p14="http://schemas.microsoft.com/office/powerpoint/2010/main" val="33202961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Guided Practice</a:t>
            </a:r>
          </a:p>
          <a:p>
            <a:r>
              <a:rPr lang="en-US" sz="1200" dirty="0" smtClean="0">
                <a:solidFill>
                  <a:schemeClr val="accent1"/>
                </a:solidFill>
                <a:latin typeface="Orly's Font 2" pitchFamily="66" charset="0"/>
              </a:rPr>
              <a:t>Describe the shape of the cross section formed by the intersection of this plane and right rectangular prism.</a:t>
            </a:r>
          </a:p>
          <a:p>
            <a:endParaRPr lang="en-US" sz="1200" dirty="0" smtClean="0">
              <a:solidFill>
                <a:schemeClr val="accent1"/>
              </a:solidFill>
              <a:latin typeface="Orly's Font 2" pitchFamily="66" charset="0"/>
            </a:endParaRPr>
          </a:p>
          <a:p>
            <a:r>
              <a:rPr lang="en-US" sz="1200" dirty="0" smtClean="0">
                <a:solidFill>
                  <a:schemeClr val="accent1"/>
                </a:solidFill>
                <a:latin typeface="Orly's Font 2" pitchFamily="66" charset="0"/>
              </a:rPr>
              <a:t>Answer: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Observe how the plane moves through the prism.</a:t>
            </a:r>
            <a:r>
              <a:rPr lang="en-US" sz="1200" kern="1200" baseline="0" dirty="0" smtClean="0">
                <a:solidFill>
                  <a:schemeClr val="tx1"/>
                </a:solidFill>
                <a:effectLst/>
                <a:latin typeface="+mn-lt"/>
                <a:ea typeface="+mn-ea"/>
                <a:cs typeface="+mn-cs"/>
              </a:rPr>
              <a:t> Try to visualize the resulting cross section.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can draw it in and then rotate it to look at it straight 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Another rectangular cross section is the result.</a:t>
            </a:r>
            <a:endParaRPr lang="en-US" sz="1200" kern="1200" dirty="0" smtClean="0">
              <a:solidFill>
                <a:schemeClr val="tx1"/>
              </a:solidFill>
              <a:effectLst/>
              <a:latin typeface="+mn-lt"/>
              <a:ea typeface="+mn-ea"/>
              <a:cs typeface="+mn-cs"/>
            </a:endParaRPr>
          </a:p>
          <a:p>
            <a:endParaRPr lang="en-US" sz="1200" dirty="0" smtClean="0">
              <a:solidFill>
                <a:srgbClr val="0078AE"/>
              </a:solidFill>
              <a:latin typeface="Orly's Font 2" pitchFamily="66" charset="0"/>
            </a:endParaRPr>
          </a:p>
          <a:p>
            <a:pPr lvl="0"/>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12</a:t>
            </a:fld>
            <a:endParaRPr lang="en-US"/>
          </a:p>
        </p:txBody>
      </p:sp>
    </p:spTree>
    <p:extLst>
      <p:ext uri="{BB962C8B-B14F-4D97-AF65-F5344CB8AC3E}">
        <p14:creationId xmlns:p14="http://schemas.microsoft.com/office/powerpoint/2010/main" val="1530757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Extension Activities</a:t>
            </a:r>
          </a:p>
          <a:p>
            <a:pPr fontAlgn="auto">
              <a:lnSpc>
                <a:spcPct val="90000"/>
              </a:lnSpc>
              <a:spcAft>
                <a:spcPts val="0"/>
              </a:spcAft>
              <a:defRPr/>
            </a:pPr>
            <a:r>
              <a:rPr lang="en-US" sz="1200" kern="1200" dirty="0" smtClean="0">
                <a:solidFill>
                  <a:schemeClr val="tx1"/>
                </a:solidFill>
                <a:effectLst/>
                <a:latin typeface="+mn-lt"/>
                <a:ea typeface="+mn-ea"/>
                <a:cs typeface="+mn-cs"/>
              </a:rPr>
              <a:t>For a struggling student who needs more practice: </a:t>
            </a:r>
            <a:r>
              <a:rPr lang="en-US" sz="1200" kern="0" dirty="0" smtClean="0">
                <a:solidFill>
                  <a:schemeClr val="accent5"/>
                </a:solidFill>
                <a:latin typeface="Orly's Font 2" pitchFamily="66" charset="0"/>
              </a:rPr>
              <a:t>Explain why any plane parallel to one face of a right rectangular prism will intersect the prism to form a rectangular cross section. </a:t>
            </a:r>
          </a:p>
          <a:p>
            <a:pPr fontAlgn="auto">
              <a:lnSpc>
                <a:spcPct val="90000"/>
              </a:lnSpc>
              <a:spcAft>
                <a:spcPts val="0"/>
              </a:spcAft>
              <a:defRPr/>
            </a:pPr>
            <a:endParaRPr lang="en-US" sz="1200" kern="0" dirty="0" smtClean="0">
              <a:solidFill>
                <a:schemeClr val="accent5"/>
              </a:solidFill>
              <a:latin typeface="Orly's Font 2" pitchFamily="66" charset="0"/>
            </a:endParaRPr>
          </a:p>
          <a:p>
            <a:pPr fontAlgn="auto">
              <a:lnSpc>
                <a:spcPct val="90000"/>
              </a:lnSpc>
              <a:spcAft>
                <a:spcPts val="0"/>
              </a:spcAft>
              <a:defRPr/>
            </a:pPr>
            <a:r>
              <a:rPr lang="en-US" sz="1200" kern="0" dirty="0" smtClean="0">
                <a:solidFill>
                  <a:schemeClr val="accent5"/>
                </a:solidFill>
                <a:latin typeface="Orly's Font 2" pitchFamily="66" charset="0"/>
              </a:rPr>
              <a:t>Coach’s Commentary</a:t>
            </a:r>
          </a:p>
          <a:p>
            <a:pPr fontAlgn="auto">
              <a:lnSpc>
                <a:spcPct val="90000"/>
              </a:lnSpc>
              <a:spcAft>
                <a:spcPts val="0"/>
              </a:spcAft>
              <a:defRPr/>
            </a:pPr>
            <a:r>
              <a:rPr lang="en-US" sz="1200" kern="0" dirty="0" smtClean="0">
                <a:solidFill>
                  <a:schemeClr val="accent5"/>
                </a:solidFill>
                <a:latin typeface="Orly's Font 2" pitchFamily="66" charset="0"/>
              </a:rPr>
              <a:t>Explaining</a:t>
            </a:r>
            <a:r>
              <a:rPr lang="en-US" sz="1200" kern="0" baseline="0" dirty="0" smtClean="0">
                <a:solidFill>
                  <a:schemeClr val="accent5"/>
                </a:solidFill>
                <a:latin typeface="Orly's Font 2" pitchFamily="66" charset="0"/>
              </a:rPr>
              <a:t> why this happens will help students to solidify their understanding. It may be helpful to provide the student with a physical model.</a:t>
            </a:r>
            <a:endParaRPr lang="en-US" sz="1200" kern="0" dirty="0" smtClean="0">
              <a:solidFill>
                <a:schemeClr val="accent5"/>
              </a:solidFill>
              <a:latin typeface="Orly's Font 2" pitchFamily="66" charset="0"/>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13</a:t>
            </a:fld>
            <a:endParaRPr lang="en-US"/>
          </a:p>
        </p:txBody>
      </p:sp>
    </p:spTree>
    <p:extLst>
      <p:ext uri="{BB962C8B-B14F-4D97-AF65-F5344CB8AC3E}">
        <p14:creationId xmlns:p14="http://schemas.microsoft.com/office/powerpoint/2010/main" val="1136661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Extension Activities</a:t>
            </a:r>
          </a:p>
          <a:p>
            <a:pPr lvl="0" fontAlgn="auto">
              <a:lnSpc>
                <a:spcPct val="90000"/>
              </a:lnSpc>
              <a:spcAft>
                <a:spcPts val="0"/>
              </a:spcAft>
              <a:defRPr/>
            </a:pPr>
            <a:r>
              <a:rPr lang="en-US" sz="1200" kern="1200" dirty="0" smtClean="0">
                <a:solidFill>
                  <a:schemeClr val="tx1"/>
                </a:solidFill>
                <a:effectLst/>
                <a:latin typeface="+mn-lt"/>
                <a:ea typeface="+mn-ea"/>
                <a:cs typeface="+mn-cs"/>
              </a:rPr>
              <a:t>For a student who gets it and is ready to be challenged further: </a:t>
            </a:r>
            <a:r>
              <a:rPr lang="en-US" sz="1200" dirty="0" smtClean="0">
                <a:solidFill>
                  <a:schemeClr val="accent1"/>
                </a:solidFill>
                <a:latin typeface="Orly's Font 2" pitchFamily="66" charset="0"/>
              </a:rPr>
              <a:t>Describe the shape of the cross section formed by the intersection of a right rectangular prism and a plane that cuts off one corner of the prism.</a:t>
            </a:r>
            <a:endParaRPr lang="en-US" sz="1200" kern="0" dirty="0">
              <a:solidFill>
                <a:schemeClr val="accent1"/>
              </a:solidFill>
              <a:latin typeface="Orly's Font 2" pitchFamily="66" charset="0"/>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14</a:t>
            </a:fld>
            <a:endParaRPr lang="en-US"/>
          </a:p>
        </p:txBody>
      </p:sp>
    </p:spTree>
    <p:extLst>
      <p:ext uri="{BB962C8B-B14F-4D97-AF65-F5344CB8AC3E}">
        <p14:creationId xmlns:p14="http://schemas.microsoft.com/office/powerpoint/2010/main" val="1136661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Answer:</a:t>
            </a:r>
          </a:p>
          <a:p>
            <a:pPr marL="228600" indent="-228600">
              <a:buAutoNum type="arabicPeriod"/>
            </a:pPr>
            <a:r>
              <a:rPr lang="en-US" baseline="0" dirty="0" smtClean="0"/>
              <a:t>A rectangle parallel to the top and bottom faces.</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15</a:t>
            </a:fld>
            <a:endParaRPr lang="en-US"/>
          </a:p>
        </p:txBody>
      </p:sp>
    </p:spTree>
    <p:extLst>
      <p:ext uri="{BB962C8B-B14F-4D97-AF65-F5344CB8AC3E}">
        <p14:creationId xmlns:p14="http://schemas.microsoft.com/office/powerpoint/2010/main" val="1104338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Answer:</a:t>
            </a:r>
          </a:p>
          <a:p>
            <a:pPr marL="0" indent="0">
              <a:buNone/>
            </a:pPr>
            <a:r>
              <a:rPr lang="en-US" baseline="0" dirty="0" smtClean="0"/>
              <a:t>2.  The plane would intersect the top and bottom faces of the prism, but not be perpendicular to them.</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16</a:t>
            </a:fld>
            <a:endParaRPr lang="en-US"/>
          </a:p>
        </p:txBody>
      </p:sp>
    </p:spTree>
    <p:extLst>
      <p:ext uri="{BB962C8B-B14F-4D97-AF65-F5344CB8AC3E}">
        <p14:creationId xmlns:p14="http://schemas.microsoft.com/office/powerpoint/2010/main" val="110433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Objective</a:t>
            </a:r>
          </a:p>
          <a:p>
            <a:r>
              <a:rPr lang="en-US" sz="1200" kern="1200" dirty="0" smtClean="0">
                <a:solidFill>
                  <a:schemeClr val="tx1"/>
                </a:solidFill>
                <a:effectLst/>
                <a:latin typeface="+mn-lt"/>
                <a:ea typeface="+mn-ea"/>
                <a:cs typeface="+mn-cs"/>
              </a:rPr>
              <a:t>In this lesson you will learn how to </a:t>
            </a:r>
            <a:r>
              <a:rPr lang="en-US" sz="1200" dirty="0" smtClean="0">
                <a:solidFill>
                  <a:schemeClr val="accent5"/>
                </a:solidFill>
                <a:latin typeface="Orly's Font 2" pitchFamily="66" charset="0"/>
              </a:rPr>
              <a:t>describe the cross sections of a right rectangular prism </a:t>
            </a:r>
            <a:r>
              <a:rPr lang="en-US" sz="1200" dirty="0" smtClean="0">
                <a:solidFill>
                  <a:schemeClr val="accent1"/>
                </a:solidFill>
                <a:latin typeface="Orly's Font 2" pitchFamily="66" charset="0"/>
              </a:rPr>
              <a:t>by slicing at different angles.</a:t>
            </a:r>
            <a:endParaRPr lang="en-US" sz="1200" dirty="0" smtClean="0">
              <a:solidFill>
                <a:schemeClr val="accent1"/>
              </a:solidFill>
              <a:latin typeface="Orly's Font 2" pitchFamily="66" charset="0"/>
              <a:ea typeface="Verdana" pitchFamily="34" charset="0"/>
              <a:cs typeface="Verdana" pitchFamily="34" charset="0"/>
            </a:endParaRP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2</a:t>
            </a:fld>
            <a:endParaRPr lang="en-US"/>
          </a:p>
        </p:txBody>
      </p:sp>
    </p:spTree>
    <p:extLst>
      <p:ext uri="{BB962C8B-B14F-4D97-AF65-F5344CB8AC3E}">
        <p14:creationId xmlns:p14="http://schemas.microsoft.com/office/powerpoint/2010/main" val="47559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Review</a:t>
            </a:r>
          </a:p>
          <a:p>
            <a:pPr lvl="0"/>
            <a:r>
              <a:rPr lang="en-US" sz="1200" kern="1200" dirty="0" smtClean="0">
                <a:solidFill>
                  <a:schemeClr val="tx1"/>
                </a:solidFill>
                <a:effectLst/>
                <a:latin typeface="+mn-lt"/>
                <a:ea typeface="+mn-ea"/>
                <a:cs typeface="+mn-cs"/>
              </a:rPr>
              <a:t>Review geometric</a:t>
            </a:r>
            <a:r>
              <a:rPr lang="en-US" sz="1200" kern="1200" baseline="0" dirty="0" smtClean="0">
                <a:solidFill>
                  <a:schemeClr val="tx1"/>
                </a:solidFill>
                <a:effectLst/>
                <a:latin typeface="+mn-lt"/>
                <a:ea typeface="+mn-ea"/>
                <a:cs typeface="+mn-cs"/>
              </a:rPr>
              <a:t> figures: right rectangular prism, plane.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Coach’s Commentary</a:t>
            </a:r>
          </a:p>
          <a:p>
            <a:pPr lvl="0"/>
            <a:r>
              <a:rPr lang="en-US" sz="1200" kern="1200" dirty="0" smtClean="0">
                <a:solidFill>
                  <a:schemeClr val="tx1"/>
                </a:solidFill>
                <a:effectLst/>
                <a:latin typeface="+mn-lt"/>
                <a:ea typeface="+mn-ea"/>
                <a:cs typeface="+mn-cs"/>
              </a:rPr>
              <a:t>Proper use of vocabulary</a:t>
            </a:r>
            <a:r>
              <a:rPr lang="en-US" sz="1200" kern="1200" baseline="0" dirty="0" smtClean="0">
                <a:solidFill>
                  <a:schemeClr val="tx1"/>
                </a:solidFill>
                <a:effectLst/>
                <a:latin typeface="+mn-lt"/>
                <a:ea typeface="+mn-ea"/>
                <a:cs typeface="+mn-cs"/>
              </a:rPr>
              <a:t> is essential as students move to higher levels of mathematics.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3</a:t>
            </a:fld>
            <a:endParaRPr lang="en-US"/>
          </a:p>
        </p:txBody>
      </p:sp>
    </p:spTree>
    <p:extLst>
      <p:ext uri="{BB962C8B-B14F-4D97-AF65-F5344CB8AC3E}">
        <p14:creationId xmlns:p14="http://schemas.microsoft.com/office/powerpoint/2010/main" val="424760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Common Mistake</a:t>
            </a:r>
          </a:p>
          <a:p>
            <a:pPr lvl="0"/>
            <a:r>
              <a:rPr lang="en-US" sz="1200" dirty="0" smtClean="0">
                <a:solidFill>
                  <a:schemeClr val="accent1"/>
                </a:solidFill>
                <a:latin typeface="Orly's Font 2" pitchFamily="66" charset="0"/>
              </a:rPr>
              <a:t>A</a:t>
            </a:r>
            <a:r>
              <a:rPr lang="en-US" sz="1200" baseline="0" dirty="0" smtClean="0">
                <a:solidFill>
                  <a:schemeClr val="accent1"/>
                </a:solidFill>
                <a:latin typeface="Orly's Font 2" pitchFamily="66" charset="0"/>
              </a:rPr>
              <a:t> common mistake is i</a:t>
            </a:r>
            <a:r>
              <a:rPr lang="en-US" sz="1200" dirty="0" smtClean="0">
                <a:solidFill>
                  <a:schemeClr val="accent1"/>
                </a:solidFill>
                <a:latin typeface="Orly's Font 2" pitchFamily="66" charset="0"/>
              </a:rPr>
              <a:t>nterpreting a perspective drawing as though you were looking at it straight 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1"/>
                </a:solidFill>
                <a:latin typeface="Orly's Font 2" pitchFamily="66" charset="0"/>
              </a:rPr>
              <a:t>In this case, the top face of this</a:t>
            </a:r>
            <a:r>
              <a:rPr lang="en-US" sz="1200" baseline="0" dirty="0" smtClean="0">
                <a:solidFill>
                  <a:schemeClr val="accent1"/>
                </a:solidFill>
                <a:latin typeface="Orly's Font 2" pitchFamily="66" charset="0"/>
              </a:rPr>
              <a:t> right rectangular</a:t>
            </a:r>
            <a:r>
              <a:rPr lang="en-US" sz="1200" dirty="0" smtClean="0">
                <a:solidFill>
                  <a:schemeClr val="accent1"/>
                </a:solidFill>
                <a:latin typeface="Orly's Font 2" pitchFamily="66" charset="0"/>
              </a:rPr>
              <a:t> prism appears to be a parallelogram. However, if we stand it up and view it straight on, we can see that it is a rectangle.</a:t>
            </a:r>
            <a:r>
              <a:rPr lang="en-US" sz="1200" baseline="0" dirty="0" smtClean="0">
                <a:solidFill>
                  <a:schemeClr val="accent1"/>
                </a:solidFill>
                <a:latin typeface="Orly's Font 2" pitchFamily="66"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smtClean="0">
                <a:solidFill>
                  <a:schemeClr val="accent1"/>
                </a:solidFill>
                <a:latin typeface="Orly's Font 2" pitchFamily="66" charset="0"/>
              </a:rPr>
              <a:t>By keeping this in mind, we can begin to visualize more complex three-dimensional images.</a:t>
            </a:r>
            <a:endParaRPr lang="en-US" sz="1200" smtClean="0">
              <a:solidFill>
                <a:schemeClr val="accent1"/>
              </a:solidFill>
              <a:latin typeface="Orly's Font 2" pitchFamily="66" charset="0"/>
            </a:endParaRPr>
          </a:p>
          <a:p>
            <a:pPr lvl="0"/>
            <a:endParaRPr lang="en-US" sz="1200" baseline="0" dirty="0" smtClean="0">
              <a:solidFill>
                <a:schemeClr val="accent1"/>
              </a:solidFill>
              <a:latin typeface="Orly's Font 2" pitchFamily="66" charset="0"/>
            </a:endParaRPr>
          </a:p>
          <a:p>
            <a:pPr lvl="0"/>
            <a:r>
              <a:rPr lang="en-US" sz="1200" baseline="0" dirty="0" smtClean="0">
                <a:solidFill>
                  <a:schemeClr val="accent1"/>
                </a:solidFill>
                <a:latin typeface="Orly's Font 2" pitchFamily="66" charset="0"/>
              </a:rPr>
              <a:t>Coach’s Commentary</a:t>
            </a:r>
          </a:p>
          <a:p>
            <a:pPr lvl="0"/>
            <a:r>
              <a:rPr lang="en-US" sz="1200" baseline="0" dirty="0" smtClean="0">
                <a:solidFill>
                  <a:schemeClr val="accent1"/>
                </a:solidFill>
                <a:latin typeface="Orly's Font 2" pitchFamily="66" charset="0"/>
              </a:rPr>
              <a:t>Visualizing three-dimensional objects is difficult for some students. You may have to supplement this lesson with some physical models.</a:t>
            </a:r>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t>4</a:t>
            </a:fld>
            <a:endParaRPr lang="en-US"/>
          </a:p>
        </p:txBody>
      </p:sp>
    </p:spTree>
    <p:extLst>
      <p:ext uri="{BB962C8B-B14F-4D97-AF65-F5344CB8AC3E}">
        <p14:creationId xmlns:p14="http://schemas.microsoft.com/office/powerpoint/2010/main" val="16698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Core Lesson</a:t>
            </a:r>
          </a:p>
          <a:p>
            <a:pPr lvl="0"/>
            <a:r>
              <a:rPr lang="en-US" sz="1200" kern="1200" dirty="0" smtClean="0">
                <a:solidFill>
                  <a:schemeClr val="tx1"/>
                </a:solidFill>
                <a:effectLst/>
                <a:latin typeface="+mn-lt"/>
                <a:ea typeface="+mn-ea"/>
                <a:cs typeface="+mn-cs"/>
              </a:rPr>
              <a:t>Imagine</a:t>
            </a:r>
            <a:r>
              <a:rPr lang="en-US" sz="1200" kern="1200" baseline="0" dirty="0" smtClean="0">
                <a:solidFill>
                  <a:schemeClr val="tx1"/>
                </a:solidFill>
                <a:effectLst/>
                <a:latin typeface="+mn-lt"/>
                <a:ea typeface="+mn-ea"/>
                <a:cs typeface="+mn-cs"/>
              </a:rPr>
              <a:t> the surface of the water in a cylindrical drinking glass. </a:t>
            </a:r>
          </a:p>
          <a:p>
            <a:pPr lvl="0"/>
            <a:r>
              <a:rPr lang="en-US" sz="1200" kern="1200" baseline="0" dirty="0" smtClean="0">
                <a:solidFill>
                  <a:schemeClr val="tx1"/>
                </a:solidFill>
                <a:effectLst/>
                <a:latin typeface="+mn-lt"/>
                <a:ea typeface="+mn-ea"/>
                <a:cs typeface="+mn-cs"/>
              </a:rPr>
              <a:t>When we look at it from the side, the cross section appears to be an oval, but if we look at it straight on, we can see that the cross section of a cylinder is a circle. </a:t>
            </a:r>
          </a:p>
          <a:p>
            <a:pPr lvl="0"/>
            <a:r>
              <a:rPr lang="en-US" sz="1200" kern="1200" baseline="0" dirty="0" smtClean="0">
                <a:solidFill>
                  <a:schemeClr val="tx1"/>
                </a:solidFill>
                <a:effectLst/>
                <a:latin typeface="+mn-lt"/>
                <a:ea typeface="+mn-ea"/>
                <a:cs typeface="+mn-cs"/>
              </a:rPr>
              <a:t>We can imagine cross sections of right rectangular prisms in a similar way.</a:t>
            </a:r>
          </a:p>
          <a:p>
            <a:pPr lvl="0"/>
            <a:endParaRPr lang="en-US" sz="1200" kern="1200" baseline="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Coach’s Commentary</a:t>
            </a:r>
          </a:p>
          <a:p>
            <a:pPr lvl="0"/>
            <a:r>
              <a:rPr lang="en-US" sz="1200" kern="1200" baseline="0" dirty="0" smtClean="0">
                <a:solidFill>
                  <a:schemeClr val="tx1"/>
                </a:solidFill>
                <a:effectLst/>
                <a:latin typeface="+mn-lt"/>
                <a:ea typeface="+mn-ea"/>
                <a:cs typeface="+mn-cs"/>
              </a:rPr>
              <a:t>A familiar situation such as this can help students move to more complex images.</a:t>
            </a:r>
          </a:p>
        </p:txBody>
      </p:sp>
      <p:sp>
        <p:nvSpPr>
          <p:cNvPr id="4" name="Slide Number Placeholder 3"/>
          <p:cNvSpPr>
            <a:spLocks noGrp="1"/>
          </p:cNvSpPr>
          <p:nvPr>
            <p:ph type="sldNum" sz="quarter" idx="10"/>
          </p:nvPr>
        </p:nvSpPr>
        <p:spPr/>
        <p:txBody>
          <a:bodyPr/>
          <a:lstStyle/>
          <a:p>
            <a:fld id="{5AFCE615-EFDB-420A-87DA-FB6ECB7719F7}" type="slidenum">
              <a:rPr lang="en-US" smtClean="0"/>
              <a:t>5</a:t>
            </a:fld>
            <a:endParaRPr lang="en-US"/>
          </a:p>
        </p:txBody>
      </p:sp>
    </p:spTree>
    <p:extLst>
      <p:ext uri="{BB962C8B-B14F-4D97-AF65-F5344CB8AC3E}">
        <p14:creationId xmlns:p14="http://schemas.microsoft.com/office/powerpoint/2010/main" val="3888216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Core Lesson</a:t>
            </a:r>
          </a:p>
          <a:p>
            <a:pPr lvl="0"/>
            <a:r>
              <a:rPr lang="en-US" sz="1200" kern="1200" dirty="0" smtClean="0">
                <a:solidFill>
                  <a:schemeClr val="tx1"/>
                </a:solidFill>
                <a:effectLst/>
                <a:latin typeface="+mn-lt"/>
                <a:ea typeface="+mn-ea"/>
                <a:cs typeface="+mn-cs"/>
              </a:rPr>
              <a:t>Parallel planes – two planes that never intersect, like the floor and the ceiling of a room.</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6</a:t>
            </a:fld>
            <a:endParaRPr lang="en-US"/>
          </a:p>
        </p:txBody>
      </p:sp>
    </p:spTree>
    <p:extLst>
      <p:ext uri="{BB962C8B-B14F-4D97-AF65-F5344CB8AC3E}">
        <p14:creationId xmlns:p14="http://schemas.microsoft.com/office/powerpoint/2010/main" val="388821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Core Lesson</a:t>
            </a:r>
          </a:p>
          <a:p>
            <a:pPr lvl="0"/>
            <a:r>
              <a:rPr lang="en-US" sz="1200" kern="1200" dirty="0" smtClean="0">
                <a:solidFill>
                  <a:schemeClr val="tx1"/>
                </a:solidFill>
                <a:effectLst/>
                <a:latin typeface="+mn-lt"/>
                <a:ea typeface="+mn-ea"/>
                <a:cs typeface="+mn-cs"/>
              </a:rPr>
              <a:t>Perpendicular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planes – two planes that intersect to form a right (90 degree)</a:t>
            </a:r>
            <a:r>
              <a:rPr lang="en-US" sz="1200" kern="1200" baseline="0" dirty="0" smtClean="0">
                <a:solidFill>
                  <a:schemeClr val="tx1"/>
                </a:solidFill>
                <a:effectLst/>
                <a:latin typeface="+mn-lt"/>
                <a:ea typeface="+mn-ea"/>
                <a:cs typeface="+mn-cs"/>
              </a:rPr>
              <a:t> angle</a:t>
            </a:r>
            <a:r>
              <a:rPr lang="en-US" sz="1200" kern="1200" dirty="0" smtClean="0">
                <a:solidFill>
                  <a:schemeClr val="tx1"/>
                </a:solidFill>
                <a:effectLst/>
                <a:latin typeface="+mn-lt"/>
                <a:ea typeface="+mn-ea"/>
                <a:cs typeface="+mn-cs"/>
              </a:rPr>
              <a:t>, like the floor and one wall of a room.</a:t>
            </a:r>
            <a:endParaRPr lang="en-US" sz="1200" kern="1200" baseline="0" dirty="0" smtClean="0">
              <a:solidFill>
                <a:schemeClr val="tx1"/>
              </a:solidFill>
              <a:effectLst/>
              <a:latin typeface="+mn-lt"/>
              <a:ea typeface="+mn-ea"/>
              <a:cs typeface="+mn-cs"/>
            </a:endParaRPr>
          </a:p>
          <a:p>
            <a:pPr lvl="0"/>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FCE615-EFDB-420A-87DA-FB6ECB7719F7}" type="slidenum">
              <a:rPr lang="en-US" smtClean="0"/>
              <a:t>7</a:t>
            </a:fld>
            <a:endParaRPr lang="en-US"/>
          </a:p>
        </p:txBody>
      </p:sp>
    </p:spTree>
    <p:extLst>
      <p:ext uri="{BB962C8B-B14F-4D97-AF65-F5344CB8AC3E}">
        <p14:creationId xmlns:p14="http://schemas.microsoft.com/office/powerpoint/2010/main" val="3888216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Core Lesson</a:t>
            </a:r>
          </a:p>
          <a:p>
            <a:pPr>
              <a:spcBef>
                <a:spcPct val="0"/>
              </a:spcBef>
            </a:pPr>
            <a:r>
              <a:rPr lang="en-US" dirty="0" smtClean="0">
                <a:solidFill>
                  <a:schemeClr val="accent1"/>
                </a:solidFill>
                <a:latin typeface="Orly's Font 2" pitchFamily="66" charset="0"/>
              </a:rPr>
              <a:t>If we were to cut a right rectangular prism with a plane parallel to its base, what would be the shape of the resulting cross section?</a:t>
            </a:r>
          </a:p>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Observe how the plane moves across the prism and try to imagine the resulting cross section.</a:t>
            </a:r>
          </a:p>
          <a:p>
            <a:pPr>
              <a:spcBef>
                <a:spcPct val="0"/>
              </a:spcBef>
            </a:pPr>
            <a:r>
              <a:rPr lang="en-US" dirty="0" smtClean="0"/>
              <a:t>Notice the blue shaded region – this is the cross section.</a:t>
            </a:r>
          </a:p>
          <a:p>
            <a:pPr>
              <a:spcBef>
                <a:spcPct val="0"/>
              </a:spcBef>
            </a:pPr>
            <a:r>
              <a:rPr lang="en-US" dirty="0" smtClean="0"/>
              <a:t>From this perspective, it looks like a parallelogram, but if we stand it up and look at it straight on, we can see that it is a rectangle.</a:t>
            </a:r>
          </a:p>
          <a:p>
            <a:pPr>
              <a:spcBef>
                <a:spcPct val="0"/>
              </a:spcBef>
            </a:pPr>
            <a:endParaRPr lang="en-US" dirty="0" smtClean="0"/>
          </a:p>
          <a:p>
            <a:pPr>
              <a:spcBef>
                <a:spcPct val="0"/>
              </a:spcBef>
            </a:pPr>
            <a:r>
              <a:rPr lang="en-US" dirty="0" smtClean="0"/>
              <a:t>Coach’s Commentary</a:t>
            </a:r>
          </a:p>
          <a:p>
            <a:pPr>
              <a:spcBef>
                <a:spcPct val="0"/>
              </a:spcBef>
            </a:pPr>
            <a:r>
              <a:rPr lang="en-US" dirty="0" smtClean="0"/>
              <a:t>This series of animations was designed to help students visualize the “cutting” process step by step.</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30E1B1-B374-4572-80E6-34E2D40B30B9}"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Core Lesson</a:t>
            </a:r>
          </a:p>
          <a:p>
            <a:pPr>
              <a:spcBef>
                <a:spcPct val="0"/>
              </a:spcBef>
            </a:pPr>
            <a:r>
              <a:rPr lang="en-US" dirty="0" smtClean="0"/>
              <a:t>Now let’s consider a plane that still intersects the left and right faces of the prism, but is not parallel to the base.</a:t>
            </a:r>
          </a:p>
          <a:p>
            <a:pPr>
              <a:spcBef>
                <a:spcPct val="0"/>
              </a:spcBef>
            </a:pPr>
            <a:r>
              <a:rPr lang="en-US" dirty="0" smtClean="0"/>
              <a:t>What shape do you think this cross section will have?</a:t>
            </a:r>
          </a:p>
          <a:p>
            <a:pPr>
              <a:spcBef>
                <a:spcPct val="0"/>
              </a:spcBef>
            </a:pPr>
            <a:r>
              <a:rPr lang="en-US" dirty="0" smtClean="0"/>
              <a:t>Again we see the plane intersecting with the prism. </a:t>
            </a:r>
          </a:p>
          <a:p>
            <a:pPr>
              <a:spcBef>
                <a:spcPct val="0"/>
              </a:spcBef>
            </a:pPr>
            <a:r>
              <a:rPr lang="en-US" dirty="0" smtClean="0"/>
              <a:t>Can you visualize the cross section?</a:t>
            </a:r>
          </a:p>
          <a:p>
            <a:pPr>
              <a:spcBef>
                <a:spcPct val="0"/>
              </a:spcBef>
            </a:pPr>
            <a:r>
              <a:rPr lang="en-US" dirty="0" smtClean="0"/>
              <a:t>Now we can see the cross section in blue.</a:t>
            </a:r>
          </a:p>
          <a:p>
            <a:pPr>
              <a:spcBef>
                <a:spcPct val="0"/>
              </a:spcBef>
            </a:pPr>
            <a:r>
              <a:rPr lang="en-US" dirty="0" smtClean="0"/>
              <a:t>Again, it looks like a parallelogram, but if we stand it up and look at it straight on, we see that once again we have a rectangle.</a:t>
            </a:r>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6760BA-A1AB-4FE4-B3A6-8D80A67BA2D7}"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543810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234440"/>
            <a:ext cx="3771900" cy="349758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13"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4"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5"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val="271331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P spid="15" grpId="0" bui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2" name="Rectangle 1"/>
          <p:cNvSpPr/>
          <p:nvPr userDrawn="1"/>
        </p:nvSpPr>
        <p:spPr>
          <a:xfrm>
            <a:off x="571500" y="308610"/>
            <a:ext cx="4914900" cy="411480"/>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 Placeholder 5"/>
          <p:cNvSpPr>
            <a:spLocks noGrp="1"/>
          </p:cNvSpPr>
          <p:nvPr>
            <p:ph type="body" sz="quarter" idx="11"/>
          </p:nvPr>
        </p:nvSpPr>
        <p:spPr>
          <a:xfrm>
            <a:off x="571500" y="308610"/>
            <a:ext cx="8001000" cy="411480"/>
          </a:xfrm>
        </p:spPr>
        <p:txBody>
          <a:bodyPr/>
          <a:lstStyle>
            <a:lvl1pPr marL="0" indent="0">
              <a:buNone/>
              <a:defRPr baseline="0"/>
            </a:lvl1pPr>
          </a:lstStyle>
          <a:p>
            <a:pPr lvl="0"/>
            <a:endParaRPr lang="en-US" dirty="0"/>
          </a:p>
        </p:txBody>
      </p:sp>
      <p:sp>
        <p:nvSpPr>
          <p:cNvPr id="11" name="Picture Placeholder 3"/>
          <p:cNvSpPr>
            <a:spLocks noGrp="1"/>
          </p:cNvSpPr>
          <p:nvPr>
            <p:ph type="pic" sz="quarter" idx="10" hasCustomPrompt="1"/>
          </p:nvPr>
        </p:nvSpPr>
        <p:spPr>
          <a:xfrm>
            <a:off x="685800" y="1028700"/>
            <a:ext cx="3771900" cy="3600450"/>
          </a:xfrm>
        </p:spPr>
        <p:txBody>
          <a:bodyPr/>
          <a:lstStyle>
            <a:lvl1pPr marL="0" indent="0">
              <a:buNone/>
              <a:defRPr/>
            </a:lvl1pPr>
          </a:lstStyle>
          <a:p>
            <a:r>
              <a:rPr lang="en-US" dirty="0" smtClean="0"/>
              <a:t>Insert Picture/Visual Here</a:t>
            </a:r>
            <a:endParaRPr lang="en-US" dirty="0"/>
          </a:p>
        </p:txBody>
      </p:sp>
      <p:sp>
        <p:nvSpPr>
          <p:cNvPr id="8"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9"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0"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val="222713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09539"/>
            <a:ext cx="7696200" cy="373856"/>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3277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t's Review">
    <p:spTree>
      <p:nvGrpSpPr>
        <p:cNvPr id="1" name=""/>
        <p:cNvGrpSpPr/>
        <p:nvPr/>
      </p:nvGrpSpPr>
      <p:grpSpPr>
        <a:xfrm>
          <a:off x="0" y="0"/>
          <a:ext cx="0" cy="0"/>
          <a:chOff x="0" y="0"/>
          <a:chExt cx="0" cy="0"/>
        </a:xfrm>
      </p:grpSpPr>
      <p:grpSp>
        <p:nvGrpSpPr>
          <p:cNvPr id="3" name="Group 2"/>
          <p:cNvGrpSpPr>
            <a:grpSpLocks/>
          </p:cNvGrpSpPr>
          <p:nvPr userDrawn="1"/>
        </p:nvGrpSpPr>
        <p:grpSpPr bwMode="auto">
          <a:xfrm>
            <a:off x="457200" y="205740"/>
            <a:ext cx="3086100" cy="617220"/>
            <a:chOff x="457200" y="228600"/>
            <a:chExt cx="3086100" cy="685800"/>
          </a:xfrm>
        </p:grpSpPr>
        <p:sp>
          <p:nvSpPr>
            <p:cNvPr id="4" name="Text Placeholder 1"/>
            <p:cNvSpPr txBox="1">
              <a:spLocks/>
            </p:cNvSpPr>
            <p:nvPr/>
          </p:nvSpPr>
          <p:spPr bwMode="auto">
            <a:xfrm>
              <a:off x="571500" y="468630"/>
              <a:ext cx="2171700" cy="44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Wingdings" pitchFamily="2" charset="2"/>
                <a:buNone/>
              </a:pPr>
              <a:r>
                <a:rPr lang="en-US" sz="2400" dirty="0">
                  <a:solidFill>
                    <a:schemeClr val="bg1"/>
                  </a:solidFill>
                  <a:latin typeface="Orly's Font 2" pitchFamily="66" charset="0"/>
                </a:rPr>
                <a:t>Let’s Review</a:t>
              </a:r>
            </a:p>
          </p:txBody>
        </p:sp>
        <p:sp>
          <p:nvSpPr>
            <p:cNvPr id="5" name="Rectangle 4"/>
            <p:cNvSpPr/>
            <p:nvPr/>
          </p:nvSpPr>
          <p:spPr>
            <a:xfrm>
              <a:off x="457200" y="228600"/>
              <a:ext cx="30861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sz="2400" dirty="0">
                <a:latin typeface="Verdana" pitchFamily="34" charset="0"/>
              </a:endParaRPr>
            </a:p>
          </p:txBody>
        </p:sp>
        <p:sp>
          <p:nvSpPr>
            <p:cNvPr id="6" name="TextBox 43"/>
            <p:cNvSpPr txBox="1">
              <a:spLocks noChangeArrowheads="1"/>
            </p:cNvSpPr>
            <p:nvPr userDrawn="1"/>
          </p:nvSpPr>
          <p:spPr bwMode="auto">
            <a:xfrm>
              <a:off x="638629" y="303612"/>
              <a:ext cx="2857500" cy="58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a:solidFill>
                    <a:schemeClr val="bg1"/>
                  </a:solidFill>
                  <a:latin typeface="Orly's Font 2" pitchFamily="66" charset="0"/>
                </a:rPr>
                <a:t>Let’s Review</a:t>
              </a:r>
            </a:p>
          </p:txBody>
        </p:sp>
      </p:grpSp>
    </p:spTree>
    <p:extLst>
      <p:ext uri="{BB962C8B-B14F-4D97-AF65-F5344CB8AC3E}">
        <p14:creationId xmlns:p14="http://schemas.microsoft.com/office/powerpoint/2010/main" val="104188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Common Mistake">
    <p:spTree>
      <p:nvGrpSpPr>
        <p:cNvPr id="1" name=""/>
        <p:cNvGrpSpPr/>
        <p:nvPr/>
      </p:nvGrpSpPr>
      <p:grpSpPr>
        <a:xfrm>
          <a:off x="0" y="0"/>
          <a:ext cx="0" cy="0"/>
          <a:chOff x="0" y="0"/>
          <a:chExt cx="0" cy="0"/>
        </a:xfrm>
      </p:grpSpPr>
      <p:grpSp>
        <p:nvGrpSpPr>
          <p:cNvPr id="22" name="Group 21"/>
          <p:cNvGrpSpPr>
            <a:grpSpLocks/>
          </p:cNvGrpSpPr>
          <p:nvPr userDrawn="1"/>
        </p:nvGrpSpPr>
        <p:grpSpPr bwMode="auto">
          <a:xfrm>
            <a:off x="228600" y="205741"/>
            <a:ext cx="4800600" cy="651508"/>
            <a:chOff x="304799" y="228600"/>
            <a:chExt cx="3200400" cy="723898"/>
          </a:xfrm>
        </p:grpSpPr>
        <p:sp>
          <p:nvSpPr>
            <p:cNvPr id="23" name="Text Placeholder 1"/>
            <p:cNvSpPr txBox="1">
              <a:spLocks/>
            </p:cNvSpPr>
            <p:nvPr/>
          </p:nvSpPr>
          <p:spPr bwMode="auto">
            <a:xfrm>
              <a:off x="571500" y="468630"/>
              <a:ext cx="2171700" cy="44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Wingdings" pitchFamily="2" charset="2"/>
                <a:buNone/>
              </a:pPr>
              <a:r>
                <a:rPr lang="en-US" sz="2400" dirty="0">
                  <a:solidFill>
                    <a:schemeClr val="bg1"/>
                  </a:solidFill>
                  <a:latin typeface="Orly's Font 2" pitchFamily="66" charset="0"/>
                </a:rPr>
                <a:t>Let’s Review</a:t>
              </a:r>
            </a:p>
          </p:txBody>
        </p:sp>
        <p:sp>
          <p:nvSpPr>
            <p:cNvPr id="24" name="Rectangle 23"/>
            <p:cNvSpPr/>
            <p:nvPr/>
          </p:nvSpPr>
          <p:spPr>
            <a:xfrm>
              <a:off x="381000" y="228600"/>
              <a:ext cx="2971799" cy="685801"/>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sz="2400" dirty="0">
                <a:latin typeface="Verdana" pitchFamily="34" charset="0"/>
              </a:endParaRPr>
            </a:p>
          </p:txBody>
        </p:sp>
        <p:sp>
          <p:nvSpPr>
            <p:cNvPr id="25" name="TextBox 43"/>
            <p:cNvSpPr txBox="1">
              <a:spLocks noChangeArrowheads="1"/>
            </p:cNvSpPr>
            <p:nvPr userDrawn="1"/>
          </p:nvSpPr>
          <p:spPr bwMode="auto">
            <a:xfrm>
              <a:off x="304799" y="371143"/>
              <a:ext cx="3200400" cy="581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A Common Mistake</a:t>
              </a:r>
              <a:endParaRPr lang="en-US" sz="2800" dirty="0">
                <a:solidFill>
                  <a:schemeClr val="bg1"/>
                </a:solidFill>
                <a:latin typeface="Orly's Font 2" pitchFamily="66" charset="0"/>
              </a:endParaRPr>
            </a:p>
          </p:txBody>
        </p:sp>
      </p:grpSp>
    </p:spTree>
    <p:extLst>
      <p:ext uri="{BB962C8B-B14F-4D97-AF65-F5344CB8AC3E}">
        <p14:creationId xmlns:p14="http://schemas.microsoft.com/office/powerpoint/2010/main" val="121902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e Lesson">
    <p:spTree>
      <p:nvGrpSpPr>
        <p:cNvPr id="1" name=""/>
        <p:cNvGrpSpPr/>
        <p:nvPr/>
      </p:nvGrpSpPr>
      <p:grpSpPr>
        <a:xfrm>
          <a:off x="0" y="0"/>
          <a:ext cx="0" cy="0"/>
          <a:chOff x="0" y="0"/>
          <a:chExt cx="0" cy="0"/>
        </a:xfrm>
      </p:grpSpPr>
      <p:grpSp>
        <p:nvGrpSpPr>
          <p:cNvPr id="2" name="Group 1"/>
          <p:cNvGrpSpPr/>
          <p:nvPr userDrawn="1"/>
        </p:nvGrpSpPr>
        <p:grpSpPr>
          <a:xfrm>
            <a:off x="342900" y="205741"/>
            <a:ext cx="3200400" cy="617220"/>
            <a:chOff x="342701" y="228600"/>
            <a:chExt cx="3205966" cy="685800"/>
          </a:xfrm>
        </p:grpSpPr>
        <p:sp>
          <p:nvSpPr>
            <p:cNvPr id="3"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4" name="Rectangle 3"/>
            <p:cNvSpPr/>
            <p:nvPr/>
          </p:nvSpPr>
          <p:spPr>
            <a:xfrm>
              <a:off x="342701" y="228600"/>
              <a:ext cx="3205966"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TextBox 4"/>
            <p:cNvSpPr txBox="1"/>
            <p:nvPr/>
          </p:nvSpPr>
          <p:spPr>
            <a:xfrm>
              <a:off x="628749" y="333044"/>
              <a:ext cx="263387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Core Lesson</a:t>
              </a:r>
            </a:p>
          </p:txBody>
        </p:sp>
      </p:grpSp>
    </p:spTree>
    <p:extLst>
      <p:ext uri="{BB962C8B-B14F-4D97-AF65-F5344CB8AC3E}">
        <p14:creationId xmlns:p14="http://schemas.microsoft.com/office/powerpoint/2010/main" val="245267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uided Practice">
    <p:spTree>
      <p:nvGrpSpPr>
        <p:cNvPr id="1" name=""/>
        <p:cNvGrpSpPr/>
        <p:nvPr/>
      </p:nvGrpSpPr>
      <p:grpSpPr>
        <a:xfrm>
          <a:off x="0" y="0"/>
          <a:ext cx="0" cy="0"/>
          <a:chOff x="0" y="0"/>
          <a:chExt cx="0" cy="0"/>
        </a:xfrm>
      </p:grpSpPr>
      <p:grpSp>
        <p:nvGrpSpPr>
          <p:cNvPr id="2" name="Group 1"/>
          <p:cNvGrpSpPr/>
          <p:nvPr userDrawn="1"/>
        </p:nvGrpSpPr>
        <p:grpSpPr>
          <a:xfrm>
            <a:off x="342900" y="205741"/>
            <a:ext cx="3657598" cy="626090"/>
            <a:chOff x="457200" y="228600"/>
            <a:chExt cx="2831689" cy="695656"/>
          </a:xfrm>
        </p:grpSpPr>
        <p:sp>
          <p:nvSpPr>
            <p:cNvPr id="3"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4" name="Rectangle 3"/>
            <p:cNvSpPr/>
            <p:nvPr/>
          </p:nvSpPr>
          <p:spPr>
            <a:xfrm>
              <a:off x="457200" y="228600"/>
              <a:ext cx="2831689"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TextBox 4"/>
            <p:cNvSpPr txBox="1"/>
            <p:nvPr/>
          </p:nvSpPr>
          <p:spPr>
            <a:xfrm>
              <a:off x="685799" y="342900"/>
              <a:ext cx="260309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Guided Practice</a:t>
              </a:r>
            </a:p>
          </p:txBody>
        </p:sp>
      </p:grpSp>
    </p:spTree>
    <p:extLst>
      <p:ext uri="{BB962C8B-B14F-4D97-AF65-F5344CB8AC3E}">
        <p14:creationId xmlns:p14="http://schemas.microsoft.com/office/powerpoint/2010/main" val="287950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tension Activities">
    <p:spTree>
      <p:nvGrpSpPr>
        <p:cNvPr id="1" name=""/>
        <p:cNvGrpSpPr/>
        <p:nvPr/>
      </p:nvGrpSpPr>
      <p:grpSpPr>
        <a:xfrm>
          <a:off x="0" y="0"/>
          <a:ext cx="0" cy="0"/>
          <a:chOff x="0" y="0"/>
          <a:chExt cx="0" cy="0"/>
        </a:xfrm>
      </p:grpSpPr>
      <p:grpSp>
        <p:nvGrpSpPr>
          <p:cNvPr id="3" name="Group 2"/>
          <p:cNvGrpSpPr/>
          <p:nvPr userDrawn="1"/>
        </p:nvGrpSpPr>
        <p:grpSpPr>
          <a:xfrm>
            <a:off x="342900" y="205740"/>
            <a:ext cx="4115752" cy="626090"/>
            <a:chOff x="457200" y="228600"/>
            <a:chExt cx="2743200" cy="695656"/>
          </a:xfrm>
        </p:grpSpPr>
        <p:sp>
          <p:nvSpPr>
            <p:cNvPr id="4"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5" name="Rectangle 4"/>
            <p:cNvSpPr/>
            <p:nvPr/>
          </p:nvSpPr>
          <p:spPr>
            <a:xfrm>
              <a:off x="457200" y="228600"/>
              <a:ext cx="2743200"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Box 5"/>
            <p:cNvSpPr txBox="1"/>
            <p:nvPr/>
          </p:nvSpPr>
          <p:spPr>
            <a:xfrm>
              <a:off x="609565" y="342900"/>
              <a:ext cx="251460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Extension Activities</a:t>
              </a:r>
            </a:p>
          </p:txBody>
        </p:sp>
      </p:grpSp>
    </p:spTree>
    <p:extLst>
      <p:ext uri="{BB962C8B-B14F-4D97-AF65-F5344CB8AC3E}">
        <p14:creationId xmlns:p14="http://schemas.microsoft.com/office/powerpoint/2010/main"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eck for Understanding">
    <p:spTree>
      <p:nvGrpSpPr>
        <p:cNvPr id="1" name=""/>
        <p:cNvGrpSpPr/>
        <p:nvPr/>
      </p:nvGrpSpPr>
      <p:grpSpPr>
        <a:xfrm>
          <a:off x="0" y="0"/>
          <a:ext cx="0" cy="0"/>
          <a:chOff x="0" y="0"/>
          <a:chExt cx="0" cy="0"/>
        </a:xfrm>
      </p:grpSpPr>
      <p:grpSp>
        <p:nvGrpSpPr>
          <p:cNvPr id="3" name="Group 2"/>
          <p:cNvGrpSpPr/>
          <p:nvPr userDrawn="1"/>
        </p:nvGrpSpPr>
        <p:grpSpPr>
          <a:xfrm>
            <a:off x="456248" y="205740"/>
            <a:ext cx="2629852" cy="626090"/>
            <a:chOff x="457200" y="228600"/>
            <a:chExt cx="2743200" cy="695656"/>
          </a:xfrm>
        </p:grpSpPr>
        <p:sp>
          <p:nvSpPr>
            <p:cNvPr id="4"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5" name="Rectangle 4"/>
            <p:cNvSpPr/>
            <p:nvPr/>
          </p:nvSpPr>
          <p:spPr>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Box 5"/>
            <p:cNvSpPr txBox="1"/>
            <p:nvPr/>
          </p:nvSpPr>
          <p:spPr>
            <a:xfrm>
              <a:off x="685800" y="342900"/>
              <a:ext cx="2400301"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Quick Quiz</a:t>
              </a:r>
            </a:p>
          </p:txBody>
        </p:sp>
      </p:grpSp>
    </p:spTree>
    <p:extLst>
      <p:ext uri="{BB962C8B-B14F-4D97-AF65-F5344CB8AC3E}">
        <p14:creationId xmlns:p14="http://schemas.microsoft.com/office/powerpoint/2010/main"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686300" y="1234440"/>
            <a:ext cx="3771900" cy="349758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7" name="Text Placeholder 3"/>
          <p:cNvSpPr>
            <a:spLocks noGrp="1"/>
          </p:cNvSpPr>
          <p:nvPr>
            <p:ph type="body" sz="quarter" idx="12"/>
          </p:nvPr>
        </p:nvSpPr>
        <p:spPr>
          <a:xfrm>
            <a:off x="457200" y="133731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1" name="Text Placeholder 4"/>
          <p:cNvSpPr>
            <a:spLocks noGrp="1"/>
          </p:cNvSpPr>
          <p:nvPr>
            <p:ph type="body" sz="quarter" idx="13"/>
          </p:nvPr>
        </p:nvSpPr>
        <p:spPr>
          <a:xfrm>
            <a:off x="457200" y="246888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2" name="Text Placeholder 5"/>
          <p:cNvSpPr>
            <a:spLocks noGrp="1"/>
          </p:cNvSpPr>
          <p:nvPr>
            <p:ph type="body" sz="quarter" idx="14"/>
          </p:nvPr>
        </p:nvSpPr>
        <p:spPr>
          <a:xfrm>
            <a:off x="457200" y="360045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val="153286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P spid="12"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234440"/>
            <a:ext cx="7772400" cy="3497580"/>
          </a:xfrm>
        </p:spPr>
        <p:txBody>
          <a:bodyPr/>
          <a:lstStyle>
            <a:lvl1pPr marL="0" indent="0">
              <a:buNone/>
              <a:defRPr baseline="0"/>
            </a:lvl1pPr>
          </a:lstStyle>
          <a:p>
            <a:r>
              <a:rPr lang="en-US" dirty="0" smtClean="0"/>
              <a:t>Insert picture/visual here and drag wherever you’d like.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Tree>
    <p:extLst>
      <p:ext uri="{BB962C8B-B14F-4D97-AF65-F5344CB8AC3E}">
        <p14:creationId xmlns:p14="http://schemas.microsoft.com/office/powerpoint/2010/main" val="3176732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Text Placeholder 2"/>
          <p:cNvSpPr>
            <a:spLocks noGrp="1"/>
          </p:cNvSpPr>
          <p:nvPr>
            <p:ph type="body" idx="1"/>
          </p:nvPr>
        </p:nvSpPr>
        <p:spPr bwMode="auto">
          <a:xfrm>
            <a:off x="114300" y="102870"/>
            <a:ext cx="8915400" cy="4320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 name="Picture 2" descr="C:\Users\Eric Westendorf\Dropbox\LearnZillion\marketing\Logo\NEW LOGO!\LearnZillion just the long logo-01.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629400" y="4629150"/>
            <a:ext cx="2400300" cy="43205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14" r:id="rId1"/>
    <p:sldLayoutId id="2147483709" r:id="rId2"/>
    <p:sldLayoutId id="2147483702" r:id="rId3"/>
    <p:sldLayoutId id="2147483715" r:id="rId4"/>
    <p:sldLayoutId id="2147483711" r:id="rId5"/>
    <p:sldLayoutId id="2147483713" r:id="rId6"/>
    <p:sldLayoutId id="2147483712" r:id="rId7"/>
    <p:sldLayoutId id="2147483703" r:id="rId8"/>
    <p:sldLayoutId id="2147483705" r:id="rId9"/>
    <p:sldLayoutId id="2147483704" r:id="rId10"/>
    <p:sldLayoutId id="2147483706" r:id="rId11"/>
    <p:sldLayoutId id="2147483730" r:id="rId12"/>
  </p:sldLayoutIdLst>
  <p:timing>
    <p:tnLst>
      <p:par>
        <p:cTn id="1" dur="indefinite" restart="never" nodeType="tmRoot"/>
      </p:par>
    </p:tnLst>
  </p:timing>
  <p:txStyles>
    <p:titleStyle>
      <a:lvl1pPr algn="l" rtl="0" fontAlgn="base">
        <a:spcBef>
          <a:spcPct val="0"/>
        </a:spcBef>
        <a:spcAft>
          <a:spcPct val="0"/>
        </a:spcAft>
        <a:defRPr sz="2400" b="0" kern="1200">
          <a:solidFill>
            <a:schemeClr val="tx1"/>
          </a:solidFill>
          <a:latin typeface="+mj-lt"/>
          <a:ea typeface="+mj-ea"/>
          <a:cs typeface="+mj-cs"/>
        </a:defRPr>
      </a:lvl1pPr>
      <a:lvl2pPr algn="l" rtl="0" fontAlgn="base">
        <a:spcBef>
          <a:spcPct val="0"/>
        </a:spcBef>
        <a:spcAft>
          <a:spcPct val="0"/>
        </a:spcAft>
        <a:defRPr sz="2400" b="1">
          <a:solidFill>
            <a:schemeClr val="bg1"/>
          </a:solidFill>
          <a:latin typeface="Calibri" pitchFamily="34" charset="0"/>
        </a:defRPr>
      </a:lvl2pPr>
      <a:lvl3pPr algn="l" rtl="0" fontAlgn="base">
        <a:spcBef>
          <a:spcPct val="0"/>
        </a:spcBef>
        <a:spcAft>
          <a:spcPct val="0"/>
        </a:spcAft>
        <a:defRPr sz="2400" b="1">
          <a:solidFill>
            <a:schemeClr val="bg1"/>
          </a:solidFill>
          <a:latin typeface="Calibri" pitchFamily="34" charset="0"/>
        </a:defRPr>
      </a:lvl3pPr>
      <a:lvl4pPr algn="l" rtl="0" fontAlgn="base">
        <a:spcBef>
          <a:spcPct val="0"/>
        </a:spcBef>
        <a:spcAft>
          <a:spcPct val="0"/>
        </a:spcAft>
        <a:defRPr sz="2400" b="1">
          <a:solidFill>
            <a:schemeClr val="bg1"/>
          </a:solidFill>
          <a:latin typeface="Calibri" pitchFamily="34" charset="0"/>
        </a:defRPr>
      </a:lvl4pPr>
      <a:lvl5pPr algn="l" rtl="0" fontAlgn="base">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400" b="1">
          <a:solidFill>
            <a:schemeClr val="bg1"/>
          </a:solidFill>
          <a:latin typeface="Calibri" pitchFamily="34" charset="0"/>
        </a:defRPr>
      </a:lvl6pPr>
      <a:lvl7pPr marL="914400" algn="l" rtl="0" fontAlgn="base">
        <a:spcBef>
          <a:spcPct val="0"/>
        </a:spcBef>
        <a:spcAft>
          <a:spcPct val="0"/>
        </a:spcAft>
        <a:defRPr sz="2400" b="1">
          <a:solidFill>
            <a:schemeClr val="bg1"/>
          </a:solidFill>
          <a:latin typeface="Calibri" pitchFamily="34" charset="0"/>
        </a:defRPr>
      </a:lvl7pPr>
      <a:lvl8pPr marL="1371600" algn="l" rtl="0" fontAlgn="base">
        <a:spcBef>
          <a:spcPct val="0"/>
        </a:spcBef>
        <a:spcAft>
          <a:spcPct val="0"/>
        </a:spcAft>
        <a:defRPr sz="2400" b="1">
          <a:solidFill>
            <a:schemeClr val="bg1"/>
          </a:solidFill>
          <a:latin typeface="Calibri" pitchFamily="34" charset="0"/>
        </a:defRPr>
      </a:lvl8pPr>
      <a:lvl9pPr marL="1828800" algn="l" rtl="0" fontAlgn="base">
        <a:spcBef>
          <a:spcPct val="0"/>
        </a:spcBef>
        <a:spcAft>
          <a:spcPct val="0"/>
        </a:spcAft>
        <a:defRPr sz="2400" b="1">
          <a:solidFill>
            <a:schemeClr val="bg1"/>
          </a:solidFill>
          <a:latin typeface="Calibri" pitchFamily="34" charset="0"/>
        </a:defRPr>
      </a:lvl9pPr>
    </p:titleStyle>
    <p:bodyStyle>
      <a:lvl1pPr marL="228600" indent="-228600" algn="l" rtl="0" fontAlgn="base">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257300" y="505859"/>
            <a:ext cx="6629400" cy="1371600"/>
          </a:xfrm>
        </p:spPr>
        <p:txBody>
          <a:bodyPr/>
          <a:lstStyle/>
          <a:p>
            <a:pPr marL="0" indent="0" algn="ctr">
              <a:buNone/>
            </a:pPr>
            <a:r>
              <a:rPr lang="en-US" sz="2800" dirty="0" smtClean="0">
                <a:solidFill>
                  <a:schemeClr val="accent5"/>
                </a:solidFill>
              </a:rPr>
              <a:t>If you were to slice a cereal box with a geometric plane as shown, what shape would result?</a:t>
            </a:r>
            <a:endParaRPr lang="en-US" sz="2800" dirty="0">
              <a:solidFill>
                <a:schemeClr val="accent5"/>
              </a:solidFill>
            </a:endParaRPr>
          </a:p>
        </p:txBody>
      </p:sp>
      <p:grpSp>
        <p:nvGrpSpPr>
          <p:cNvPr id="10" name="Group 9"/>
          <p:cNvGrpSpPr/>
          <p:nvPr/>
        </p:nvGrpSpPr>
        <p:grpSpPr>
          <a:xfrm>
            <a:off x="3386412" y="2000250"/>
            <a:ext cx="2262188" cy="3048719"/>
            <a:chOff x="1404938" y="1923331"/>
            <a:chExt cx="4286250" cy="1696882"/>
          </a:xfrm>
        </p:grpSpPr>
        <p:pic>
          <p:nvPicPr>
            <p:cNvPr id="1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9338" y="1923331"/>
              <a:ext cx="2724150" cy="1696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1404938" y="2222815"/>
              <a:ext cx="4286250" cy="760972"/>
              <a:chOff x="3571875" y="1908173"/>
              <a:chExt cx="4286250" cy="760972"/>
            </a:xfrm>
          </p:grpSpPr>
          <p:cxnSp>
            <p:nvCxnSpPr>
              <p:cNvPr id="13" name="Straight Connector 12"/>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538787" y="1912063"/>
                <a:ext cx="22860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3571875" y="1908173"/>
                <a:ext cx="1943100" cy="747557"/>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07094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par>
                          <p:cTn id="7" fill="hold">
                            <p:stCondLst>
                              <p:cond delay="5841"/>
                            </p:stCondLst>
                            <p:childTnLst>
                              <p:par>
                                <p:cTn id="8" presetID="10" presetClass="entr" presetSubtype="0" fill="hold" nodeType="afterEffect">
                                  <p:stCondLst>
                                    <p:cond delay="8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bwMode="auto">
          <a:xfrm>
            <a:off x="914400" y="943707"/>
            <a:ext cx="7315200" cy="1028700"/>
          </a:xfrm>
          <a:prstGeom prst="rect">
            <a:avLst/>
          </a:prstGeom>
          <a:noFill/>
          <a:ln w="9525">
            <a:noFill/>
            <a:miter lim="800000"/>
            <a:headEnd/>
            <a:tailEnd/>
          </a:ln>
        </p:spPr>
        <p:txBody>
          <a:bodyPr/>
          <a:lstStyle/>
          <a:p>
            <a:pPr algn="ctr">
              <a:spcBef>
                <a:spcPct val="20000"/>
              </a:spcBef>
              <a:buFont typeface="Wingdings" pitchFamily="2" charset="2"/>
              <a:buNone/>
            </a:pPr>
            <a:r>
              <a:rPr lang="en-US" sz="2800" dirty="0">
                <a:solidFill>
                  <a:schemeClr val="accent1"/>
                </a:solidFill>
                <a:latin typeface="Orly's Font 2" pitchFamily="66" charset="0"/>
              </a:rPr>
              <a:t>Cutting a right rectangular prism with a plane </a:t>
            </a:r>
            <a:r>
              <a:rPr lang="en-US" sz="2800" dirty="0" smtClean="0">
                <a:solidFill>
                  <a:schemeClr val="accent1"/>
                </a:solidFill>
                <a:latin typeface="Orly's Font 2" pitchFamily="66" charset="0"/>
              </a:rPr>
              <a:t>perpendicular to </a:t>
            </a:r>
            <a:r>
              <a:rPr lang="en-US" sz="2800" dirty="0">
                <a:solidFill>
                  <a:schemeClr val="accent1"/>
                </a:solidFill>
                <a:latin typeface="Orly's Font 2" pitchFamily="66" charset="0"/>
              </a:rPr>
              <a:t>its base</a:t>
            </a:r>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590992"/>
            <a:ext cx="2705100" cy="1853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 name="Group 13"/>
          <p:cNvGrpSpPr/>
          <p:nvPr/>
        </p:nvGrpSpPr>
        <p:grpSpPr>
          <a:xfrm>
            <a:off x="1257300" y="2121295"/>
            <a:ext cx="2857500" cy="1871664"/>
            <a:chOff x="800100" y="3314699"/>
            <a:chExt cx="2857500" cy="1871664"/>
          </a:xfrm>
        </p:grpSpPr>
        <p:pic>
          <p:nvPicPr>
            <p:cNvPr id="15" name="Picture 6"/>
            <p:cNvPicPr>
              <a:picLocks noChangeAspect="1" noChangeArrowheads="1"/>
            </p:cNvPicPr>
            <p:nvPr/>
          </p:nvPicPr>
          <p:blipFill>
            <a:blip r:embed="rId4"/>
            <a:srcRect/>
            <a:stretch>
              <a:fillRect/>
            </a:stretch>
          </p:blipFill>
          <p:spPr bwMode="auto">
            <a:xfrm>
              <a:off x="800100" y="3543300"/>
              <a:ext cx="2857500" cy="1643063"/>
            </a:xfrm>
            <a:prstGeom prst="rect">
              <a:avLst/>
            </a:prstGeom>
            <a:noFill/>
            <a:ln w="9525">
              <a:noFill/>
              <a:miter lim="800000"/>
              <a:headEnd/>
              <a:tailEnd/>
            </a:ln>
            <a:effectLst/>
          </p:spPr>
        </p:pic>
        <p:grpSp>
          <p:nvGrpSpPr>
            <p:cNvPr id="16" name="Group 15"/>
            <p:cNvGrpSpPr/>
            <p:nvPr/>
          </p:nvGrpSpPr>
          <p:grpSpPr>
            <a:xfrm>
              <a:off x="1423987" y="3314699"/>
              <a:ext cx="2195513" cy="1586705"/>
              <a:chOff x="5295900" y="1409700"/>
              <a:chExt cx="3086100" cy="1714500"/>
            </a:xfrm>
          </p:grpSpPr>
          <p:cxnSp>
            <p:nvCxnSpPr>
              <p:cNvPr id="17" name="Straight Connector 16"/>
              <p:cNvCxnSpPr/>
              <p:nvPr/>
            </p:nvCxnSpPr>
            <p:spPr>
              <a:xfrm>
                <a:off x="5295900" y="1409700"/>
                <a:ext cx="3086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295900" y="3124200"/>
                <a:ext cx="30861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382000" y="1409700"/>
                <a:ext cx="0" cy="171450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295900" y="1409700"/>
                <a:ext cx="0" cy="171450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grpSp>
      </p:grpSp>
      <p:pic>
        <p:nvPicPr>
          <p:cNvPr id="21" name="Picture 7"/>
          <p:cNvPicPr>
            <a:picLocks noChangeAspect="1" noChangeArrowheads="1"/>
          </p:cNvPicPr>
          <p:nvPr/>
        </p:nvPicPr>
        <p:blipFill>
          <a:blip r:embed="rId5"/>
          <a:srcRect/>
          <a:stretch>
            <a:fillRect/>
          </a:stretch>
        </p:blipFill>
        <p:spPr bwMode="auto">
          <a:xfrm>
            <a:off x="5725258" y="2420908"/>
            <a:ext cx="1504950" cy="1119188"/>
          </a:xfrm>
          <a:prstGeom prst="rect">
            <a:avLst/>
          </a:prstGeom>
          <a:noFill/>
          <a:ln w="9525">
            <a:noFill/>
            <a:miter lim="800000"/>
            <a:headEnd/>
            <a:tailEnd/>
          </a:ln>
          <a:effectLst/>
        </p:spPr>
      </p:pic>
      <p:cxnSp>
        <p:nvCxnSpPr>
          <p:cNvPr id="22" name="Straight Arrow Connector 21"/>
          <p:cNvCxnSpPr>
            <a:cxnSpLocks noChangeShapeType="1"/>
          </p:cNvCxnSpPr>
          <p:nvPr/>
        </p:nvCxnSpPr>
        <p:spPr bwMode="auto">
          <a:xfrm>
            <a:off x="4412517" y="2995035"/>
            <a:ext cx="968375" cy="0"/>
          </a:xfrm>
          <a:prstGeom prst="straightConnector1">
            <a:avLst/>
          </a:prstGeom>
          <a:noFill/>
          <a:ln w="38100" algn="ctr">
            <a:solidFill>
              <a:srgbClr val="5E9732"/>
            </a:solidFill>
            <a:round/>
            <a:headEnd/>
            <a:tailEnd type="arrow" w="med" len="med"/>
          </a:ln>
        </p:spPr>
      </p:cxnSp>
      <p:sp>
        <p:nvSpPr>
          <p:cNvPr id="26" name="TextBox 25"/>
          <p:cNvSpPr txBox="1"/>
          <p:nvPr/>
        </p:nvSpPr>
        <p:spPr>
          <a:xfrm>
            <a:off x="5524500" y="3924959"/>
            <a:ext cx="2171700" cy="519112"/>
          </a:xfrm>
          <a:prstGeom prst="rect">
            <a:avLst/>
          </a:prstGeom>
          <a:noFill/>
        </p:spPr>
        <p:txBody>
          <a:bodyPr>
            <a:spAutoFit/>
          </a:bodyPr>
          <a:lstStyle/>
          <a:p>
            <a:r>
              <a:rPr lang="en-US" sz="2800" dirty="0">
                <a:solidFill>
                  <a:srgbClr val="E86D1F"/>
                </a:solidFill>
                <a:latin typeface="Orly's Font 2" pitchFamily="66" charset="0"/>
              </a:rPr>
              <a:t>Rectangle</a:t>
            </a:r>
          </a:p>
        </p:txBody>
      </p:sp>
      <p:grpSp>
        <p:nvGrpSpPr>
          <p:cNvPr id="2" name="Group 1"/>
          <p:cNvGrpSpPr/>
          <p:nvPr/>
        </p:nvGrpSpPr>
        <p:grpSpPr>
          <a:xfrm>
            <a:off x="750887" y="2437027"/>
            <a:ext cx="2195513" cy="1586705"/>
            <a:chOff x="5295900" y="1409700"/>
            <a:chExt cx="3086100" cy="1714500"/>
          </a:xfrm>
        </p:grpSpPr>
        <p:cxnSp>
          <p:nvCxnSpPr>
            <p:cNvPr id="4" name="Straight Connector 3"/>
            <p:cNvCxnSpPr/>
            <p:nvPr/>
          </p:nvCxnSpPr>
          <p:spPr>
            <a:xfrm>
              <a:off x="5295900" y="3124200"/>
              <a:ext cx="30861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8382000" y="1409700"/>
              <a:ext cx="0" cy="171450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295900" y="1409700"/>
              <a:ext cx="0" cy="171450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5295900" y="1409700"/>
              <a:ext cx="3086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3374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3.33333E-6 1.04874E-6 L 0.48542 0.00524 " pathEditMode="relative" rAng="0" ptsTypes="AA">
                                      <p:cBhvr>
                                        <p:cTn id="18" dur="2000" fill="hold"/>
                                        <p:tgtEl>
                                          <p:spTgt spid="2"/>
                                        </p:tgtEl>
                                        <p:attrNameLst>
                                          <p:attrName>ppt_x</p:attrName>
                                          <p:attrName>ppt_y</p:attrName>
                                        </p:attrNameLst>
                                      </p:cBhvr>
                                      <p:rCtr x="24271" y="247"/>
                                    </p:animMotion>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085850"/>
            <a:ext cx="7429500" cy="2862322"/>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you </a:t>
            </a:r>
            <a:r>
              <a:rPr lang="en-US" sz="3600" dirty="0" smtClean="0">
                <a:solidFill>
                  <a:schemeClr val="accent5"/>
                </a:solidFill>
                <a:latin typeface="Orly's Font 2" pitchFamily="66" charset="0"/>
                <a:ea typeface="Verdana" pitchFamily="34" charset="0"/>
                <a:cs typeface="Verdana" pitchFamily="34" charset="0"/>
              </a:rPr>
              <a:t>have learned </a:t>
            </a:r>
            <a:r>
              <a:rPr lang="en-US" sz="3600" dirty="0">
                <a:solidFill>
                  <a:schemeClr val="accent5"/>
                </a:solidFill>
                <a:latin typeface="Orly's Font 2" pitchFamily="66" charset="0"/>
              </a:rPr>
              <a:t>how to describe the </a:t>
            </a:r>
            <a:r>
              <a:rPr lang="en-US" sz="3600" dirty="0" smtClean="0">
                <a:solidFill>
                  <a:schemeClr val="accent5"/>
                </a:solidFill>
                <a:latin typeface="Orly's Font 2" pitchFamily="66" charset="0"/>
              </a:rPr>
              <a:t>cross sections </a:t>
            </a:r>
            <a:r>
              <a:rPr lang="en-US" sz="3600" dirty="0">
                <a:solidFill>
                  <a:schemeClr val="accent5"/>
                </a:solidFill>
                <a:latin typeface="Orly's Font 2" pitchFamily="66" charset="0"/>
              </a:rPr>
              <a:t>of a right rectangular prism </a:t>
            </a:r>
            <a:r>
              <a:rPr lang="en-US" sz="3600" dirty="0">
                <a:solidFill>
                  <a:schemeClr val="accent1"/>
                </a:solidFill>
                <a:latin typeface="Orly's Font 2" pitchFamily="66" charset="0"/>
              </a:rPr>
              <a:t>by slicing at different angles.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val="183297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085850"/>
            <a:ext cx="74295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smtClean="0">
                <a:solidFill>
                  <a:schemeClr val="accent1"/>
                </a:solidFill>
                <a:latin typeface="Orly's Font 2" pitchFamily="66" charset="0"/>
              </a:rPr>
              <a:t>Describe the shape of the cross section formed by the intersection of this plane and right rectangular prism.</a:t>
            </a:r>
            <a:endParaRPr lang="en-US" sz="2800" dirty="0">
              <a:solidFill>
                <a:srgbClr val="0078AE"/>
              </a:solidFill>
              <a:latin typeface="Orly's Font 2" pitchFamily="66" charset="0"/>
            </a:endParaRPr>
          </a:p>
        </p:txBody>
      </p:sp>
      <p:grpSp>
        <p:nvGrpSpPr>
          <p:cNvPr id="4" name="Group 3"/>
          <p:cNvGrpSpPr/>
          <p:nvPr/>
        </p:nvGrpSpPr>
        <p:grpSpPr>
          <a:xfrm>
            <a:off x="457200" y="2691384"/>
            <a:ext cx="1157462" cy="2104395"/>
            <a:chOff x="914400" y="474200"/>
            <a:chExt cx="1728788" cy="2971801"/>
          </a:xfrm>
        </p:grpSpPr>
        <p:cxnSp>
          <p:nvCxnSpPr>
            <p:cNvPr id="5" name="Straight Connector 4"/>
            <p:cNvCxnSpPr/>
            <p:nvPr/>
          </p:nvCxnSpPr>
          <p:spPr>
            <a:xfrm flipV="1">
              <a:off x="923296" y="506620"/>
              <a:ext cx="1712571" cy="686545"/>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923296" y="2578595"/>
              <a:ext cx="1719892" cy="867405"/>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2612054" y="474200"/>
              <a:ext cx="0" cy="2104395"/>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914400" y="1193165"/>
              <a:ext cx="8896" cy="2252836"/>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7450" y="2957418"/>
            <a:ext cx="2171700" cy="1644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7281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7281"/>
                            </p:stCondLst>
                            <p:childTnLst>
                              <p:par>
                                <p:cTn id="8" presetID="10" presetClass="entr" presetSubtype="0" fill="hold" nodeType="afterEffect">
                                  <p:stCondLst>
                                    <p:cond delay="8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800100" y="1282533"/>
            <a:ext cx="742950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auto">
              <a:lnSpc>
                <a:spcPct val="90000"/>
              </a:lnSpc>
              <a:spcAft>
                <a:spcPts val="0"/>
              </a:spcAft>
              <a:defRPr/>
            </a:pPr>
            <a:r>
              <a:rPr lang="en-US" sz="2800" kern="0" dirty="0" smtClean="0">
                <a:solidFill>
                  <a:schemeClr val="accent5"/>
                </a:solidFill>
                <a:latin typeface="Orly's Font 2" pitchFamily="66" charset="0"/>
              </a:rPr>
              <a:t>Explain why any plane parallel to one face of a right rectangular prism will intersect the prism to form a rectangular cross section. </a:t>
            </a:r>
          </a:p>
          <a:p>
            <a:pPr lvl="0" fontAlgn="auto">
              <a:lnSpc>
                <a:spcPct val="90000"/>
              </a:lnSpc>
              <a:spcAft>
                <a:spcPts val="0"/>
              </a:spcAft>
              <a:defRPr/>
            </a:pPr>
            <a:endParaRPr lang="en-US" sz="2800" kern="0" dirty="0">
              <a:solidFill>
                <a:schemeClr val="accent5"/>
              </a:solidFill>
              <a:latin typeface="Orly's Font 2" pitchFamily="66" charset="0"/>
            </a:endParaRPr>
          </a:p>
        </p:txBody>
      </p:sp>
    </p:spTree>
    <p:extLst>
      <p:ext uri="{BB962C8B-B14F-4D97-AF65-F5344CB8AC3E}">
        <p14:creationId xmlns:p14="http://schemas.microsoft.com/office/powerpoint/2010/main" val="168196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1143000" y="1657350"/>
            <a:ext cx="662940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800" dirty="0" smtClean="0">
                <a:solidFill>
                  <a:schemeClr val="accent1"/>
                </a:solidFill>
                <a:latin typeface="Orly's Font 2" pitchFamily="66" charset="0"/>
              </a:rPr>
              <a:t>Describe the shape of the cross section formed by the intersection of a right rectangular prism and a plane that cuts off one corner of the prism.</a:t>
            </a:r>
            <a:endParaRPr lang="en-US" sz="2800" kern="0" dirty="0">
              <a:solidFill>
                <a:schemeClr val="accent1"/>
              </a:solidFill>
              <a:latin typeface="Orly's Font 2" pitchFamily="66" charset="0"/>
            </a:endParaRPr>
          </a:p>
        </p:txBody>
      </p:sp>
    </p:spTree>
    <p:extLst>
      <p:ext uri="{BB962C8B-B14F-4D97-AF65-F5344CB8AC3E}">
        <p14:creationId xmlns:p14="http://schemas.microsoft.com/office/powerpoint/2010/main" val="295287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685800" y="1234440"/>
            <a:ext cx="7200900" cy="1337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5"/>
                </a:solidFill>
                <a:latin typeface="Orly's Font 2" pitchFamily="66" charset="0"/>
              </a:rPr>
              <a:t>1. Describe the shape of the cross section formed by the intersection of this plane and prism:</a:t>
            </a:r>
            <a:endParaRPr lang="en-US" sz="2800" dirty="0">
              <a:solidFill>
                <a:schemeClr val="accent5"/>
              </a:solidFill>
              <a:latin typeface="Orly's Font 2" pitchFamily="66" charset="0"/>
            </a:endParaRPr>
          </a:p>
        </p:txBody>
      </p:sp>
      <p:pic>
        <p:nvPicPr>
          <p:cNvPr id="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2746934"/>
            <a:ext cx="2724150" cy="1696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585788" y="3028950"/>
            <a:ext cx="4286250" cy="760972"/>
            <a:chOff x="3571875" y="1908173"/>
            <a:chExt cx="4286250" cy="760972"/>
          </a:xfrm>
        </p:grpSpPr>
        <p:cxnSp>
          <p:nvCxnSpPr>
            <p:cNvPr id="7" name="Straight Connector 6"/>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538787" y="1912063"/>
              <a:ext cx="22860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571875" y="1908173"/>
              <a:ext cx="1943100" cy="747557"/>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11" name="Straight Arrow Connector 10"/>
          <p:cNvCxnSpPr/>
          <p:nvPr/>
        </p:nvCxnSpPr>
        <p:spPr>
          <a:xfrm>
            <a:off x="4286250" y="3595375"/>
            <a:ext cx="1376364" cy="0"/>
          </a:xfrm>
          <a:prstGeom prst="straightConnector1">
            <a:avLst/>
          </a:prstGeom>
          <a:ln w="38100">
            <a:solidFill>
              <a:schemeClr val="accent5"/>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54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685800" y="1234440"/>
            <a:ext cx="7200900" cy="1337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a:solidFill>
                  <a:schemeClr val="accent1"/>
                </a:solidFill>
                <a:latin typeface="Orly's Font 2" pitchFamily="66" charset="0"/>
              </a:rPr>
              <a:t>2</a:t>
            </a:r>
            <a:r>
              <a:rPr lang="en-US" sz="2800" dirty="0" smtClean="0">
                <a:solidFill>
                  <a:schemeClr val="accent1"/>
                </a:solidFill>
                <a:latin typeface="Orly's Font 2" pitchFamily="66" charset="0"/>
              </a:rPr>
              <a:t>. Describe in words the plane that would form the cross section shown in this right rectangular prism:</a:t>
            </a:r>
            <a:endParaRPr lang="en-US" sz="2800" dirty="0">
              <a:solidFill>
                <a:schemeClr val="accent1"/>
              </a:solidFill>
              <a:latin typeface="Orly's Font 2" pitchFamily="66" charset="0"/>
            </a:endParaRPr>
          </a:p>
        </p:txBody>
      </p:sp>
      <p:grpSp>
        <p:nvGrpSpPr>
          <p:cNvPr id="2" name="Group 1"/>
          <p:cNvGrpSpPr/>
          <p:nvPr/>
        </p:nvGrpSpPr>
        <p:grpSpPr>
          <a:xfrm>
            <a:off x="2963511" y="2862506"/>
            <a:ext cx="2514600" cy="1694116"/>
            <a:chOff x="1943100" y="2781540"/>
            <a:chExt cx="2514600" cy="1694116"/>
          </a:xfrm>
        </p:grpSpPr>
        <p:grpSp>
          <p:nvGrpSpPr>
            <p:cNvPr id="5" name="Group 4"/>
            <p:cNvGrpSpPr/>
            <p:nvPr/>
          </p:nvGrpSpPr>
          <p:grpSpPr>
            <a:xfrm rot="13681063">
              <a:off x="2340192" y="3166505"/>
              <a:ext cx="1694116" cy="924185"/>
              <a:chOff x="5417345" y="3498838"/>
              <a:chExt cx="2514600" cy="731132"/>
            </a:xfrm>
          </p:grpSpPr>
          <p:grpSp>
            <p:nvGrpSpPr>
              <p:cNvPr id="6" name="Group 5"/>
              <p:cNvGrpSpPr/>
              <p:nvPr/>
            </p:nvGrpSpPr>
            <p:grpSpPr>
              <a:xfrm>
                <a:off x="5417345" y="3504843"/>
                <a:ext cx="2514600" cy="724256"/>
                <a:chOff x="5417345" y="3504843"/>
                <a:chExt cx="2514600" cy="724256"/>
              </a:xfrm>
            </p:grpSpPr>
            <p:cxnSp>
              <p:nvCxnSpPr>
                <p:cNvPr id="8" name="Straight Connector 7"/>
                <p:cNvCxnSpPr/>
                <p:nvPr/>
              </p:nvCxnSpPr>
              <p:spPr>
                <a:xfrm flipV="1">
                  <a:off x="5417345" y="3771899"/>
                  <a:ext cx="290513" cy="4572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707858" y="3504843"/>
                  <a:ext cx="2224087" cy="26705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417345" y="4037327"/>
                  <a:ext cx="2207418" cy="18768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7624763" y="3504843"/>
                  <a:ext cx="307182" cy="536575"/>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7" name="Freeform 6"/>
              <p:cNvSpPr/>
              <p:nvPr/>
            </p:nvSpPr>
            <p:spPr>
              <a:xfrm>
                <a:off x="5438775" y="3498838"/>
                <a:ext cx="2486025" cy="731132"/>
              </a:xfrm>
              <a:custGeom>
                <a:avLst/>
                <a:gdLst>
                  <a:gd name="connsiteX0" fmla="*/ 2466975 w 2486025"/>
                  <a:gd name="connsiteY0" fmla="*/ 6362 h 731132"/>
                  <a:gd name="connsiteX1" fmla="*/ 2466975 w 2486025"/>
                  <a:gd name="connsiteY1" fmla="*/ 6362 h 731132"/>
                  <a:gd name="connsiteX2" fmla="*/ 2343150 w 2486025"/>
                  <a:gd name="connsiteY2" fmla="*/ 15887 h 731132"/>
                  <a:gd name="connsiteX3" fmla="*/ 2305050 w 2486025"/>
                  <a:gd name="connsiteY3" fmla="*/ 25412 h 731132"/>
                  <a:gd name="connsiteX4" fmla="*/ 2228850 w 2486025"/>
                  <a:gd name="connsiteY4" fmla="*/ 34937 h 731132"/>
                  <a:gd name="connsiteX5" fmla="*/ 2066925 w 2486025"/>
                  <a:gd name="connsiteY5" fmla="*/ 44462 h 731132"/>
                  <a:gd name="connsiteX6" fmla="*/ 2028825 w 2486025"/>
                  <a:gd name="connsiteY6" fmla="*/ 53987 h 731132"/>
                  <a:gd name="connsiteX7" fmla="*/ 1790700 w 2486025"/>
                  <a:gd name="connsiteY7" fmla="*/ 73037 h 731132"/>
                  <a:gd name="connsiteX8" fmla="*/ 1714500 w 2486025"/>
                  <a:gd name="connsiteY8" fmla="*/ 92087 h 731132"/>
                  <a:gd name="connsiteX9" fmla="*/ 1676400 w 2486025"/>
                  <a:gd name="connsiteY9" fmla="*/ 101612 h 731132"/>
                  <a:gd name="connsiteX10" fmla="*/ 1504950 w 2486025"/>
                  <a:gd name="connsiteY10" fmla="*/ 120662 h 731132"/>
                  <a:gd name="connsiteX11" fmla="*/ 1457325 w 2486025"/>
                  <a:gd name="connsiteY11" fmla="*/ 130187 h 731132"/>
                  <a:gd name="connsiteX12" fmla="*/ 1390650 w 2486025"/>
                  <a:gd name="connsiteY12" fmla="*/ 139712 h 731132"/>
                  <a:gd name="connsiteX13" fmla="*/ 1333500 w 2486025"/>
                  <a:gd name="connsiteY13" fmla="*/ 149237 h 731132"/>
                  <a:gd name="connsiteX14" fmla="*/ 1171575 w 2486025"/>
                  <a:gd name="connsiteY14" fmla="*/ 158762 h 731132"/>
                  <a:gd name="connsiteX15" fmla="*/ 1123950 w 2486025"/>
                  <a:gd name="connsiteY15" fmla="*/ 168287 h 731132"/>
                  <a:gd name="connsiteX16" fmla="*/ 1095375 w 2486025"/>
                  <a:gd name="connsiteY16" fmla="*/ 177812 h 731132"/>
                  <a:gd name="connsiteX17" fmla="*/ 1038225 w 2486025"/>
                  <a:gd name="connsiteY17" fmla="*/ 187337 h 731132"/>
                  <a:gd name="connsiteX18" fmla="*/ 990600 w 2486025"/>
                  <a:gd name="connsiteY18" fmla="*/ 196862 h 731132"/>
                  <a:gd name="connsiteX19" fmla="*/ 790575 w 2486025"/>
                  <a:gd name="connsiteY19" fmla="*/ 206387 h 731132"/>
                  <a:gd name="connsiteX20" fmla="*/ 742950 w 2486025"/>
                  <a:gd name="connsiteY20" fmla="*/ 215912 h 731132"/>
                  <a:gd name="connsiteX21" fmla="*/ 704850 w 2486025"/>
                  <a:gd name="connsiteY21" fmla="*/ 225437 h 731132"/>
                  <a:gd name="connsiteX22" fmla="*/ 638175 w 2486025"/>
                  <a:gd name="connsiteY22" fmla="*/ 234962 h 731132"/>
                  <a:gd name="connsiteX23" fmla="*/ 581025 w 2486025"/>
                  <a:gd name="connsiteY23" fmla="*/ 244487 h 731132"/>
                  <a:gd name="connsiteX24" fmla="*/ 466725 w 2486025"/>
                  <a:gd name="connsiteY24" fmla="*/ 263537 h 731132"/>
                  <a:gd name="connsiteX25" fmla="*/ 342900 w 2486025"/>
                  <a:gd name="connsiteY25" fmla="*/ 273062 h 731132"/>
                  <a:gd name="connsiteX26" fmla="*/ 295275 w 2486025"/>
                  <a:gd name="connsiteY26" fmla="*/ 282587 h 731132"/>
                  <a:gd name="connsiteX27" fmla="*/ 238125 w 2486025"/>
                  <a:gd name="connsiteY27" fmla="*/ 301637 h 731132"/>
                  <a:gd name="connsiteX28" fmla="*/ 200025 w 2486025"/>
                  <a:gd name="connsiteY28" fmla="*/ 349262 h 731132"/>
                  <a:gd name="connsiteX29" fmla="*/ 152400 w 2486025"/>
                  <a:gd name="connsiteY29" fmla="*/ 396887 h 731132"/>
                  <a:gd name="connsiteX30" fmla="*/ 123825 w 2486025"/>
                  <a:gd name="connsiteY30" fmla="*/ 454037 h 731132"/>
                  <a:gd name="connsiteX31" fmla="*/ 104775 w 2486025"/>
                  <a:gd name="connsiteY31" fmla="*/ 482612 h 731132"/>
                  <a:gd name="connsiteX32" fmla="*/ 95250 w 2486025"/>
                  <a:gd name="connsiteY32" fmla="*/ 511187 h 731132"/>
                  <a:gd name="connsiteX33" fmla="*/ 76200 w 2486025"/>
                  <a:gd name="connsiteY33" fmla="*/ 539762 h 731132"/>
                  <a:gd name="connsiteX34" fmla="*/ 66675 w 2486025"/>
                  <a:gd name="connsiteY34" fmla="*/ 568337 h 731132"/>
                  <a:gd name="connsiteX35" fmla="*/ 47625 w 2486025"/>
                  <a:gd name="connsiteY35" fmla="*/ 596912 h 731132"/>
                  <a:gd name="connsiteX36" fmla="*/ 28575 w 2486025"/>
                  <a:gd name="connsiteY36" fmla="*/ 654062 h 731132"/>
                  <a:gd name="connsiteX37" fmla="*/ 9525 w 2486025"/>
                  <a:gd name="connsiteY37" fmla="*/ 682637 h 731132"/>
                  <a:gd name="connsiteX38" fmla="*/ 0 w 2486025"/>
                  <a:gd name="connsiteY38" fmla="*/ 711212 h 731132"/>
                  <a:gd name="connsiteX39" fmla="*/ 28575 w 2486025"/>
                  <a:gd name="connsiteY39" fmla="*/ 730262 h 731132"/>
                  <a:gd name="connsiteX40" fmla="*/ 171450 w 2486025"/>
                  <a:gd name="connsiteY40" fmla="*/ 711212 h 731132"/>
                  <a:gd name="connsiteX41" fmla="*/ 257175 w 2486025"/>
                  <a:gd name="connsiteY41" fmla="*/ 701687 h 731132"/>
                  <a:gd name="connsiteX42" fmla="*/ 333375 w 2486025"/>
                  <a:gd name="connsiteY42" fmla="*/ 692162 h 731132"/>
                  <a:gd name="connsiteX43" fmla="*/ 533400 w 2486025"/>
                  <a:gd name="connsiteY43" fmla="*/ 682637 h 731132"/>
                  <a:gd name="connsiteX44" fmla="*/ 876300 w 2486025"/>
                  <a:gd name="connsiteY44" fmla="*/ 663587 h 731132"/>
                  <a:gd name="connsiteX45" fmla="*/ 1066800 w 2486025"/>
                  <a:gd name="connsiteY45" fmla="*/ 654062 h 731132"/>
                  <a:gd name="connsiteX46" fmla="*/ 1162050 w 2486025"/>
                  <a:gd name="connsiteY46" fmla="*/ 635012 h 731132"/>
                  <a:gd name="connsiteX47" fmla="*/ 1219200 w 2486025"/>
                  <a:gd name="connsiteY47" fmla="*/ 625487 h 731132"/>
                  <a:gd name="connsiteX48" fmla="*/ 1257300 w 2486025"/>
                  <a:gd name="connsiteY48" fmla="*/ 615962 h 731132"/>
                  <a:gd name="connsiteX49" fmla="*/ 1590675 w 2486025"/>
                  <a:gd name="connsiteY49" fmla="*/ 587387 h 731132"/>
                  <a:gd name="connsiteX50" fmla="*/ 1628775 w 2486025"/>
                  <a:gd name="connsiteY50" fmla="*/ 577862 h 731132"/>
                  <a:gd name="connsiteX51" fmla="*/ 1771650 w 2486025"/>
                  <a:gd name="connsiteY51" fmla="*/ 587387 h 731132"/>
                  <a:gd name="connsiteX52" fmla="*/ 1838325 w 2486025"/>
                  <a:gd name="connsiteY52" fmla="*/ 577862 h 731132"/>
                  <a:gd name="connsiteX53" fmla="*/ 1914525 w 2486025"/>
                  <a:gd name="connsiteY53" fmla="*/ 568337 h 731132"/>
                  <a:gd name="connsiteX54" fmla="*/ 1962150 w 2486025"/>
                  <a:gd name="connsiteY54" fmla="*/ 558812 h 731132"/>
                  <a:gd name="connsiteX55" fmla="*/ 2124075 w 2486025"/>
                  <a:gd name="connsiteY55" fmla="*/ 549287 h 731132"/>
                  <a:gd name="connsiteX56" fmla="*/ 2200275 w 2486025"/>
                  <a:gd name="connsiteY56" fmla="*/ 539762 h 731132"/>
                  <a:gd name="connsiteX57" fmla="*/ 2228850 w 2486025"/>
                  <a:gd name="connsiteY57" fmla="*/ 530237 h 731132"/>
                  <a:gd name="connsiteX58" fmla="*/ 2266950 w 2486025"/>
                  <a:gd name="connsiteY58" fmla="*/ 473087 h 731132"/>
                  <a:gd name="connsiteX59" fmla="*/ 2286000 w 2486025"/>
                  <a:gd name="connsiteY59" fmla="*/ 444512 h 731132"/>
                  <a:gd name="connsiteX60" fmla="*/ 2295525 w 2486025"/>
                  <a:gd name="connsiteY60" fmla="*/ 415937 h 731132"/>
                  <a:gd name="connsiteX61" fmla="*/ 2333625 w 2486025"/>
                  <a:gd name="connsiteY61" fmla="*/ 358787 h 731132"/>
                  <a:gd name="connsiteX62" fmla="*/ 2371725 w 2486025"/>
                  <a:gd name="connsiteY62" fmla="*/ 311162 h 731132"/>
                  <a:gd name="connsiteX63" fmla="*/ 2390775 w 2486025"/>
                  <a:gd name="connsiteY63" fmla="*/ 282587 h 731132"/>
                  <a:gd name="connsiteX64" fmla="*/ 2409825 w 2486025"/>
                  <a:gd name="connsiteY64" fmla="*/ 225437 h 731132"/>
                  <a:gd name="connsiteX65" fmla="*/ 2428875 w 2486025"/>
                  <a:gd name="connsiteY65" fmla="*/ 168287 h 731132"/>
                  <a:gd name="connsiteX66" fmla="*/ 2438400 w 2486025"/>
                  <a:gd name="connsiteY66" fmla="*/ 139712 h 731132"/>
                  <a:gd name="connsiteX67" fmla="*/ 2447925 w 2486025"/>
                  <a:gd name="connsiteY67" fmla="*/ 111137 h 731132"/>
                  <a:gd name="connsiteX68" fmla="*/ 2466975 w 2486025"/>
                  <a:gd name="connsiteY68" fmla="*/ 82562 h 731132"/>
                  <a:gd name="connsiteX69" fmla="*/ 2486025 w 2486025"/>
                  <a:gd name="connsiteY69" fmla="*/ 25412 h 731132"/>
                  <a:gd name="connsiteX70" fmla="*/ 2466975 w 2486025"/>
                  <a:gd name="connsiteY70" fmla="*/ 6362 h 73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486025" h="731132">
                    <a:moveTo>
                      <a:pt x="2466975" y="6362"/>
                    </a:moveTo>
                    <a:lnTo>
                      <a:pt x="2466975" y="6362"/>
                    </a:lnTo>
                    <a:cubicBezTo>
                      <a:pt x="2425700" y="9537"/>
                      <a:pt x="2384263" y="11050"/>
                      <a:pt x="2343150" y="15887"/>
                    </a:cubicBezTo>
                    <a:cubicBezTo>
                      <a:pt x="2330149" y="17417"/>
                      <a:pt x="2317963" y="23260"/>
                      <a:pt x="2305050" y="25412"/>
                    </a:cubicBezTo>
                    <a:cubicBezTo>
                      <a:pt x="2279801" y="29620"/>
                      <a:pt x="2254366" y="32896"/>
                      <a:pt x="2228850" y="34937"/>
                    </a:cubicBezTo>
                    <a:cubicBezTo>
                      <a:pt x="2174954" y="39249"/>
                      <a:pt x="2120900" y="41287"/>
                      <a:pt x="2066925" y="44462"/>
                    </a:cubicBezTo>
                    <a:cubicBezTo>
                      <a:pt x="2054225" y="47637"/>
                      <a:pt x="2041705" y="51645"/>
                      <a:pt x="2028825" y="53987"/>
                    </a:cubicBezTo>
                    <a:cubicBezTo>
                      <a:pt x="1943546" y="69492"/>
                      <a:pt x="1887535" y="67657"/>
                      <a:pt x="1790700" y="73037"/>
                    </a:cubicBezTo>
                    <a:cubicBezTo>
                      <a:pt x="1739638" y="90058"/>
                      <a:pt x="1783464" y="76762"/>
                      <a:pt x="1714500" y="92087"/>
                    </a:cubicBezTo>
                    <a:cubicBezTo>
                      <a:pt x="1701721" y="94927"/>
                      <a:pt x="1689313" y="99460"/>
                      <a:pt x="1676400" y="101612"/>
                    </a:cubicBezTo>
                    <a:cubicBezTo>
                      <a:pt x="1606520" y="113259"/>
                      <a:pt x="1578324" y="110879"/>
                      <a:pt x="1504950" y="120662"/>
                    </a:cubicBezTo>
                    <a:cubicBezTo>
                      <a:pt x="1488903" y="122802"/>
                      <a:pt x="1473294" y="127525"/>
                      <a:pt x="1457325" y="130187"/>
                    </a:cubicBezTo>
                    <a:cubicBezTo>
                      <a:pt x="1435180" y="133878"/>
                      <a:pt x="1412840" y="136298"/>
                      <a:pt x="1390650" y="139712"/>
                    </a:cubicBezTo>
                    <a:cubicBezTo>
                      <a:pt x="1371562" y="142649"/>
                      <a:pt x="1352740" y="147564"/>
                      <a:pt x="1333500" y="149237"/>
                    </a:cubicBezTo>
                    <a:cubicBezTo>
                      <a:pt x="1279635" y="153921"/>
                      <a:pt x="1225550" y="155587"/>
                      <a:pt x="1171575" y="158762"/>
                    </a:cubicBezTo>
                    <a:cubicBezTo>
                      <a:pt x="1155700" y="161937"/>
                      <a:pt x="1139656" y="164360"/>
                      <a:pt x="1123950" y="168287"/>
                    </a:cubicBezTo>
                    <a:cubicBezTo>
                      <a:pt x="1114210" y="170722"/>
                      <a:pt x="1105176" y="175634"/>
                      <a:pt x="1095375" y="177812"/>
                    </a:cubicBezTo>
                    <a:cubicBezTo>
                      <a:pt x="1076522" y="182002"/>
                      <a:pt x="1057226" y="183882"/>
                      <a:pt x="1038225" y="187337"/>
                    </a:cubicBezTo>
                    <a:cubicBezTo>
                      <a:pt x="1022297" y="190233"/>
                      <a:pt x="1006742" y="195620"/>
                      <a:pt x="990600" y="196862"/>
                    </a:cubicBezTo>
                    <a:cubicBezTo>
                      <a:pt x="924046" y="201982"/>
                      <a:pt x="857250" y="203212"/>
                      <a:pt x="790575" y="206387"/>
                    </a:cubicBezTo>
                    <a:cubicBezTo>
                      <a:pt x="774700" y="209562"/>
                      <a:pt x="758754" y="212400"/>
                      <a:pt x="742950" y="215912"/>
                    </a:cubicBezTo>
                    <a:cubicBezTo>
                      <a:pt x="730171" y="218752"/>
                      <a:pt x="717730" y="223095"/>
                      <a:pt x="704850" y="225437"/>
                    </a:cubicBezTo>
                    <a:cubicBezTo>
                      <a:pt x="682761" y="229453"/>
                      <a:pt x="660365" y="231548"/>
                      <a:pt x="638175" y="234962"/>
                    </a:cubicBezTo>
                    <a:cubicBezTo>
                      <a:pt x="619087" y="237899"/>
                      <a:pt x="600026" y="241032"/>
                      <a:pt x="581025" y="244487"/>
                    </a:cubicBezTo>
                    <a:cubicBezTo>
                      <a:pt x="527148" y="254283"/>
                      <a:pt x="527567" y="257453"/>
                      <a:pt x="466725" y="263537"/>
                    </a:cubicBezTo>
                    <a:cubicBezTo>
                      <a:pt x="425534" y="267656"/>
                      <a:pt x="384175" y="269887"/>
                      <a:pt x="342900" y="273062"/>
                    </a:cubicBezTo>
                    <a:cubicBezTo>
                      <a:pt x="327025" y="276237"/>
                      <a:pt x="310894" y="278327"/>
                      <a:pt x="295275" y="282587"/>
                    </a:cubicBezTo>
                    <a:cubicBezTo>
                      <a:pt x="275902" y="287871"/>
                      <a:pt x="238125" y="301637"/>
                      <a:pt x="238125" y="301637"/>
                    </a:cubicBezTo>
                    <a:cubicBezTo>
                      <a:pt x="219582" y="357267"/>
                      <a:pt x="243109" y="306178"/>
                      <a:pt x="200025" y="349262"/>
                    </a:cubicBezTo>
                    <a:cubicBezTo>
                      <a:pt x="136525" y="412762"/>
                      <a:pt x="228600" y="346087"/>
                      <a:pt x="152400" y="396887"/>
                    </a:cubicBezTo>
                    <a:cubicBezTo>
                      <a:pt x="97805" y="478779"/>
                      <a:pt x="163260" y="375167"/>
                      <a:pt x="123825" y="454037"/>
                    </a:cubicBezTo>
                    <a:cubicBezTo>
                      <a:pt x="118705" y="464276"/>
                      <a:pt x="109895" y="472373"/>
                      <a:pt x="104775" y="482612"/>
                    </a:cubicBezTo>
                    <a:cubicBezTo>
                      <a:pt x="100285" y="491592"/>
                      <a:pt x="99740" y="502207"/>
                      <a:pt x="95250" y="511187"/>
                    </a:cubicBezTo>
                    <a:cubicBezTo>
                      <a:pt x="90130" y="521426"/>
                      <a:pt x="81320" y="529523"/>
                      <a:pt x="76200" y="539762"/>
                    </a:cubicBezTo>
                    <a:cubicBezTo>
                      <a:pt x="71710" y="548742"/>
                      <a:pt x="71165" y="559357"/>
                      <a:pt x="66675" y="568337"/>
                    </a:cubicBezTo>
                    <a:cubicBezTo>
                      <a:pt x="61555" y="578576"/>
                      <a:pt x="52274" y="586451"/>
                      <a:pt x="47625" y="596912"/>
                    </a:cubicBezTo>
                    <a:cubicBezTo>
                      <a:pt x="39470" y="615262"/>
                      <a:pt x="34925" y="635012"/>
                      <a:pt x="28575" y="654062"/>
                    </a:cubicBezTo>
                    <a:cubicBezTo>
                      <a:pt x="24955" y="664922"/>
                      <a:pt x="14645" y="672398"/>
                      <a:pt x="9525" y="682637"/>
                    </a:cubicBezTo>
                    <a:cubicBezTo>
                      <a:pt x="5035" y="691617"/>
                      <a:pt x="3175" y="701687"/>
                      <a:pt x="0" y="711212"/>
                    </a:cubicBezTo>
                    <a:cubicBezTo>
                      <a:pt x="9525" y="717562"/>
                      <a:pt x="17161" y="729384"/>
                      <a:pt x="28575" y="730262"/>
                    </a:cubicBezTo>
                    <a:cubicBezTo>
                      <a:pt x="90729" y="735043"/>
                      <a:pt x="117502" y="718919"/>
                      <a:pt x="171450" y="711212"/>
                    </a:cubicBezTo>
                    <a:cubicBezTo>
                      <a:pt x="199912" y="707146"/>
                      <a:pt x="228621" y="705046"/>
                      <a:pt x="257175" y="701687"/>
                    </a:cubicBezTo>
                    <a:cubicBezTo>
                      <a:pt x="282597" y="698696"/>
                      <a:pt x="307838" y="693923"/>
                      <a:pt x="333375" y="692162"/>
                    </a:cubicBezTo>
                    <a:cubicBezTo>
                      <a:pt x="399967" y="687569"/>
                      <a:pt x="466725" y="685812"/>
                      <a:pt x="533400" y="682637"/>
                    </a:cubicBezTo>
                    <a:cubicBezTo>
                      <a:pt x="720434" y="663934"/>
                      <a:pt x="571954" y="676819"/>
                      <a:pt x="876300" y="663587"/>
                    </a:cubicBezTo>
                    <a:lnTo>
                      <a:pt x="1066800" y="654062"/>
                    </a:lnTo>
                    <a:cubicBezTo>
                      <a:pt x="1098550" y="647712"/>
                      <a:pt x="1130112" y="640335"/>
                      <a:pt x="1162050" y="635012"/>
                    </a:cubicBezTo>
                    <a:cubicBezTo>
                      <a:pt x="1181100" y="631837"/>
                      <a:pt x="1200262" y="629275"/>
                      <a:pt x="1219200" y="625487"/>
                    </a:cubicBezTo>
                    <a:cubicBezTo>
                      <a:pt x="1232037" y="622920"/>
                      <a:pt x="1244270" y="617223"/>
                      <a:pt x="1257300" y="615962"/>
                    </a:cubicBezTo>
                    <a:cubicBezTo>
                      <a:pt x="1308513" y="611006"/>
                      <a:pt x="1498113" y="602814"/>
                      <a:pt x="1590675" y="587387"/>
                    </a:cubicBezTo>
                    <a:cubicBezTo>
                      <a:pt x="1603588" y="585235"/>
                      <a:pt x="1616075" y="581037"/>
                      <a:pt x="1628775" y="577862"/>
                    </a:cubicBezTo>
                    <a:cubicBezTo>
                      <a:pt x="1676400" y="581037"/>
                      <a:pt x="1723919" y="587387"/>
                      <a:pt x="1771650" y="587387"/>
                    </a:cubicBezTo>
                    <a:cubicBezTo>
                      <a:pt x="1794101" y="587387"/>
                      <a:pt x="1816071" y="580829"/>
                      <a:pt x="1838325" y="577862"/>
                    </a:cubicBezTo>
                    <a:cubicBezTo>
                      <a:pt x="1863698" y="574479"/>
                      <a:pt x="1889225" y="572229"/>
                      <a:pt x="1914525" y="568337"/>
                    </a:cubicBezTo>
                    <a:cubicBezTo>
                      <a:pt x="1930526" y="565875"/>
                      <a:pt x="1946027" y="560278"/>
                      <a:pt x="1962150" y="558812"/>
                    </a:cubicBezTo>
                    <a:cubicBezTo>
                      <a:pt x="2015996" y="553917"/>
                      <a:pt x="2070100" y="552462"/>
                      <a:pt x="2124075" y="549287"/>
                    </a:cubicBezTo>
                    <a:cubicBezTo>
                      <a:pt x="2149475" y="546112"/>
                      <a:pt x="2175090" y="544341"/>
                      <a:pt x="2200275" y="539762"/>
                    </a:cubicBezTo>
                    <a:cubicBezTo>
                      <a:pt x="2210153" y="537966"/>
                      <a:pt x="2221750" y="537337"/>
                      <a:pt x="2228850" y="530237"/>
                    </a:cubicBezTo>
                    <a:cubicBezTo>
                      <a:pt x="2245039" y="514048"/>
                      <a:pt x="2254250" y="492137"/>
                      <a:pt x="2266950" y="473087"/>
                    </a:cubicBezTo>
                    <a:lnTo>
                      <a:pt x="2286000" y="444512"/>
                    </a:lnTo>
                    <a:cubicBezTo>
                      <a:pt x="2291569" y="436158"/>
                      <a:pt x="2290649" y="424714"/>
                      <a:pt x="2295525" y="415937"/>
                    </a:cubicBezTo>
                    <a:cubicBezTo>
                      <a:pt x="2306644" y="395923"/>
                      <a:pt x="2326385" y="380507"/>
                      <a:pt x="2333625" y="358787"/>
                    </a:cubicBezTo>
                    <a:cubicBezTo>
                      <a:pt x="2346770" y="319352"/>
                      <a:pt x="2334796" y="335781"/>
                      <a:pt x="2371725" y="311162"/>
                    </a:cubicBezTo>
                    <a:cubicBezTo>
                      <a:pt x="2378075" y="301637"/>
                      <a:pt x="2386126" y="293048"/>
                      <a:pt x="2390775" y="282587"/>
                    </a:cubicBezTo>
                    <a:cubicBezTo>
                      <a:pt x="2398930" y="264237"/>
                      <a:pt x="2403475" y="244487"/>
                      <a:pt x="2409825" y="225437"/>
                    </a:cubicBezTo>
                    <a:lnTo>
                      <a:pt x="2428875" y="168287"/>
                    </a:lnTo>
                    <a:lnTo>
                      <a:pt x="2438400" y="139712"/>
                    </a:lnTo>
                    <a:cubicBezTo>
                      <a:pt x="2441575" y="130187"/>
                      <a:pt x="2442356" y="119491"/>
                      <a:pt x="2447925" y="111137"/>
                    </a:cubicBezTo>
                    <a:cubicBezTo>
                      <a:pt x="2454275" y="101612"/>
                      <a:pt x="2462326" y="93023"/>
                      <a:pt x="2466975" y="82562"/>
                    </a:cubicBezTo>
                    <a:cubicBezTo>
                      <a:pt x="2475130" y="64212"/>
                      <a:pt x="2486025" y="25412"/>
                      <a:pt x="2486025" y="25412"/>
                    </a:cubicBezTo>
                    <a:cubicBezTo>
                      <a:pt x="2474778" y="-19576"/>
                      <a:pt x="2470150" y="9537"/>
                      <a:pt x="2466975" y="6362"/>
                    </a:cubicBezTo>
                    <a:close/>
                  </a:path>
                </a:pathLst>
              </a:custGeom>
              <a:solidFill>
                <a:schemeClr val="accent2">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12" name="Group 11"/>
            <p:cNvGrpSpPr/>
            <p:nvPr/>
          </p:nvGrpSpPr>
          <p:grpSpPr>
            <a:xfrm>
              <a:off x="1943100" y="3006937"/>
              <a:ext cx="2514600" cy="1219913"/>
              <a:chOff x="5715000" y="2400300"/>
              <a:chExt cx="2514600" cy="1219913"/>
            </a:xfrm>
          </p:grpSpPr>
          <p:sp>
            <p:nvSpPr>
              <p:cNvPr id="13" name="Cube 12"/>
              <p:cNvSpPr/>
              <p:nvPr/>
            </p:nvSpPr>
            <p:spPr>
              <a:xfrm>
                <a:off x="5715000" y="2400300"/>
                <a:ext cx="2514600" cy="1219913"/>
              </a:xfrm>
              <a:prstGeom prst="cub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14" name="Straight Connector 13"/>
              <p:cNvCxnSpPr/>
              <p:nvPr/>
            </p:nvCxnSpPr>
            <p:spPr>
              <a:xfrm>
                <a:off x="6005513" y="2400300"/>
                <a:ext cx="0" cy="914399"/>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715000" y="3314699"/>
                <a:ext cx="290513" cy="305514"/>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05513" y="3314699"/>
                <a:ext cx="2224087" cy="0"/>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746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200150"/>
            <a:ext cx="7429500" cy="2862322"/>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you </a:t>
            </a:r>
            <a:r>
              <a:rPr lang="en-US" sz="3600" dirty="0" smtClean="0">
                <a:solidFill>
                  <a:schemeClr val="accent5"/>
                </a:solidFill>
                <a:latin typeface="Orly's Font 2" pitchFamily="66" charset="0"/>
                <a:ea typeface="Verdana" pitchFamily="34" charset="0"/>
                <a:cs typeface="Verdana" pitchFamily="34" charset="0"/>
              </a:rPr>
              <a:t>will learn </a:t>
            </a:r>
            <a:r>
              <a:rPr lang="en-US" sz="3600" dirty="0">
                <a:solidFill>
                  <a:schemeClr val="accent5"/>
                </a:solidFill>
                <a:latin typeface="Orly's Font 2" pitchFamily="66" charset="0"/>
              </a:rPr>
              <a:t>how to describe the </a:t>
            </a:r>
            <a:r>
              <a:rPr lang="en-US" sz="3600" dirty="0" smtClean="0">
                <a:solidFill>
                  <a:schemeClr val="accent5"/>
                </a:solidFill>
                <a:latin typeface="Orly's Font 2" pitchFamily="66" charset="0"/>
              </a:rPr>
              <a:t>cross sections </a:t>
            </a:r>
            <a:r>
              <a:rPr lang="en-US" sz="3600" dirty="0">
                <a:solidFill>
                  <a:schemeClr val="accent5"/>
                </a:solidFill>
                <a:latin typeface="Orly's Font 2" pitchFamily="66" charset="0"/>
              </a:rPr>
              <a:t>of a right rectangular prism </a:t>
            </a:r>
            <a:r>
              <a:rPr lang="en-US" sz="3600" dirty="0" smtClean="0">
                <a:solidFill>
                  <a:schemeClr val="accent1"/>
                </a:solidFill>
                <a:latin typeface="Orly's Font 2" pitchFamily="66" charset="0"/>
              </a:rPr>
              <a:t>by slicing </a:t>
            </a:r>
            <a:r>
              <a:rPr lang="en-US" sz="3600" dirty="0">
                <a:solidFill>
                  <a:schemeClr val="accent1"/>
                </a:solidFill>
                <a:latin typeface="Orly's Font 2" pitchFamily="66" charset="0"/>
              </a:rPr>
              <a:t>at different angles.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val="39945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628650" y="1234440"/>
            <a:ext cx="5143500" cy="53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Right rectangular prism</a:t>
            </a:r>
          </a:p>
          <a:p>
            <a:pPr marL="0" indent="0" algn="ctr">
              <a:buFont typeface="Wingdings" pitchFamily="2" charset="2"/>
              <a:buNone/>
            </a:pPr>
            <a:endParaRPr lang="en-US" sz="2800" dirty="0" smtClean="0">
              <a:solidFill>
                <a:schemeClr val="accent3"/>
              </a:solidFill>
              <a:latin typeface="Orly's Font 2" pitchFamily="66" charset="0"/>
            </a:endParaRPr>
          </a:p>
        </p:txBody>
      </p:sp>
      <p:sp>
        <p:nvSpPr>
          <p:cNvPr id="2" name="TextBox 1"/>
          <p:cNvSpPr txBox="1"/>
          <p:nvPr/>
        </p:nvSpPr>
        <p:spPr>
          <a:xfrm>
            <a:off x="6057900" y="1248430"/>
            <a:ext cx="1943100" cy="523220"/>
          </a:xfrm>
          <a:prstGeom prst="rect">
            <a:avLst/>
          </a:prstGeom>
          <a:noFill/>
        </p:spPr>
        <p:txBody>
          <a:bodyPr wrap="square" rtlCol="0">
            <a:spAutoFit/>
          </a:bodyPr>
          <a:lstStyle/>
          <a:p>
            <a:pPr marL="0" indent="0" algn="ctr">
              <a:buFont typeface="Wingdings" pitchFamily="2" charset="2"/>
              <a:buNone/>
            </a:pPr>
            <a:r>
              <a:rPr lang="en-US" sz="2800" dirty="0">
                <a:solidFill>
                  <a:schemeClr val="accent5"/>
                </a:solidFill>
                <a:latin typeface="Orly's Font 2" pitchFamily="66" charset="0"/>
              </a:rPr>
              <a:t>Plane</a:t>
            </a:r>
          </a:p>
        </p:txBody>
      </p:sp>
      <p:grpSp>
        <p:nvGrpSpPr>
          <p:cNvPr id="4" name="Group 3"/>
          <p:cNvGrpSpPr/>
          <p:nvPr/>
        </p:nvGrpSpPr>
        <p:grpSpPr>
          <a:xfrm>
            <a:off x="1631156" y="2307767"/>
            <a:ext cx="2514600" cy="1219913"/>
            <a:chOff x="5715000" y="2400300"/>
            <a:chExt cx="2514600" cy="1219913"/>
          </a:xfrm>
        </p:grpSpPr>
        <p:sp>
          <p:nvSpPr>
            <p:cNvPr id="5" name="Cube 4"/>
            <p:cNvSpPr/>
            <p:nvPr/>
          </p:nvSpPr>
          <p:spPr>
            <a:xfrm>
              <a:off x="5715000" y="2400300"/>
              <a:ext cx="2514600" cy="1219913"/>
            </a:xfrm>
            <a:prstGeom prst="cub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6" name="Straight Connector 5"/>
            <p:cNvCxnSpPr/>
            <p:nvPr/>
          </p:nvCxnSpPr>
          <p:spPr>
            <a:xfrm>
              <a:off x="6005513" y="2400300"/>
              <a:ext cx="0" cy="914399"/>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5715000" y="3314699"/>
              <a:ext cx="290513" cy="305514"/>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005513" y="3314699"/>
              <a:ext cx="2224087" cy="0"/>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5372100" y="2204593"/>
            <a:ext cx="2923138" cy="1323087"/>
            <a:chOff x="3571875" y="1908173"/>
            <a:chExt cx="4286250" cy="760972"/>
          </a:xfrm>
        </p:grpSpPr>
        <p:cxnSp>
          <p:nvCxnSpPr>
            <p:cNvPr id="10" name="Straight Connector 9"/>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538787" y="1912063"/>
              <a:ext cx="2286000" cy="0"/>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3571875" y="1908173"/>
              <a:ext cx="1943100" cy="747557"/>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19732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type="lt">
                                    <p:tmAbs val="80"/>
                                  </p:iterate>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1028700" y="1085850"/>
            <a:ext cx="6972300" cy="152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Interpreting a perspective drawing as though you were looking at it straight on:</a:t>
            </a:r>
          </a:p>
          <a:p>
            <a:pPr marL="0" indent="0" algn="ctr">
              <a:buFont typeface="Wingdings" pitchFamily="2" charset="2"/>
              <a:buNone/>
            </a:pPr>
            <a:endParaRPr lang="en-US" sz="2800" dirty="0">
              <a:solidFill>
                <a:schemeClr val="accent1"/>
              </a:solidFill>
              <a:latin typeface="Orly's Font 2" pitchFamily="66" charset="0"/>
            </a:endParaRPr>
          </a:p>
          <a:p>
            <a:pPr marL="0" indent="0" algn="ctr">
              <a:buFont typeface="Wingdings" pitchFamily="2" charset="2"/>
              <a:buNone/>
            </a:pPr>
            <a:endParaRPr lang="en-US" sz="2800" dirty="0">
              <a:solidFill>
                <a:schemeClr val="accent1"/>
              </a:solidFill>
              <a:latin typeface="Orly's Font 2" pitchFamily="66" charset="0"/>
            </a:endParaRPr>
          </a:p>
          <a:p>
            <a:pPr marL="0" indent="0" algn="ctr">
              <a:buFont typeface="Wingdings" pitchFamily="2" charset="2"/>
              <a:buNone/>
            </a:pPr>
            <a:endParaRPr lang="en-US" sz="2800" dirty="0">
              <a:solidFill>
                <a:schemeClr val="accent1"/>
              </a:solidFill>
              <a:latin typeface="Orly's Font 2" pitchFamily="66" charset="0"/>
            </a:endParaRPr>
          </a:p>
        </p:txBody>
      </p:sp>
      <p:grpSp>
        <p:nvGrpSpPr>
          <p:cNvPr id="5" name="Group 4"/>
          <p:cNvGrpSpPr/>
          <p:nvPr/>
        </p:nvGrpSpPr>
        <p:grpSpPr>
          <a:xfrm>
            <a:off x="1257300" y="2730963"/>
            <a:ext cx="2514600" cy="1219913"/>
            <a:chOff x="5715000" y="2400300"/>
            <a:chExt cx="2514600" cy="1219913"/>
          </a:xfrm>
        </p:grpSpPr>
        <p:sp>
          <p:nvSpPr>
            <p:cNvPr id="6" name="Cube 5"/>
            <p:cNvSpPr/>
            <p:nvPr/>
          </p:nvSpPr>
          <p:spPr>
            <a:xfrm>
              <a:off x="5715000" y="2400300"/>
              <a:ext cx="2514600" cy="1219913"/>
            </a:xfrm>
            <a:prstGeom prst="cub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7" name="Straight Connector 6"/>
            <p:cNvCxnSpPr/>
            <p:nvPr/>
          </p:nvCxnSpPr>
          <p:spPr>
            <a:xfrm>
              <a:off x="6005513" y="2400300"/>
              <a:ext cx="0" cy="914399"/>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5715000" y="3314699"/>
              <a:ext cx="290513" cy="305514"/>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05513" y="3314699"/>
              <a:ext cx="2224087" cy="0"/>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 name="Parallelogram 1"/>
          <p:cNvSpPr/>
          <p:nvPr/>
        </p:nvSpPr>
        <p:spPr>
          <a:xfrm>
            <a:off x="5491843" y="2562848"/>
            <a:ext cx="2514600" cy="280586"/>
          </a:xfrm>
          <a:prstGeom prst="parallelogram">
            <a:avLst>
              <a:gd name="adj" fmla="val 99213"/>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10" name="Straight Arrow Connector 9"/>
          <p:cNvCxnSpPr/>
          <p:nvPr/>
        </p:nvCxnSpPr>
        <p:spPr>
          <a:xfrm flipV="1">
            <a:off x="4000500" y="2747747"/>
            <a:ext cx="1257300" cy="62808"/>
          </a:xfrm>
          <a:prstGeom prst="straightConnector1">
            <a:avLst/>
          </a:prstGeom>
          <a:ln w="3810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491843" y="3177838"/>
            <a:ext cx="2286000" cy="773038"/>
          </a:xfrm>
          <a:prstGeom prst="rect">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2" name="Parallelogram 11"/>
          <p:cNvSpPr/>
          <p:nvPr/>
        </p:nvSpPr>
        <p:spPr>
          <a:xfrm>
            <a:off x="1257300" y="2733070"/>
            <a:ext cx="2514600" cy="280586"/>
          </a:xfrm>
          <a:prstGeom prst="parallelogram">
            <a:avLst>
              <a:gd name="adj" fmla="val 99213"/>
            </a:avLst>
          </a:prstGeom>
          <a:solidFill>
            <a:schemeClr val="accent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4" name="Curved Right Arrow 13"/>
          <p:cNvSpPr/>
          <p:nvPr/>
        </p:nvSpPr>
        <p:spPr>
          <a:xfrm rot="20292513" flipH="1" flipV="1">
            <a:off x="8073772" y="2290948"/>
            <a:ext cx="342900" cy="428747"/>
          </a:xfrm>
          <a:prstGeom prst="curvedRightArrow">
            <a:avLst/>
          </a:prstGeom>
          <a:solidFill>
            <a:schemeClr val="accent3">
              <a:lumMod val="40000"/>
              <a:lumOff val="60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3" name="TextBox 12"/>
          <p:cNvSpPr txBox="1"/>
          <p:nvPr/>
        </p:nvSpPr>
        <p:spPr>
          <a:xfrm>
            <a:off x="5688693" y="4120505"/>
            <a:ext cx="2089150" cy="519113"/>
          </a:xfrm>
          <a:prstGeom prst="rect">
            <a:avLst/>
          </a:prstGeom>
          <a:noFill/>
        </p:spPr>
        <p:txBody>
          <a:bodyPr>
            <a:spAutoFit/>
          </a:bodyPr>
          <a:lstStyle/>
          <a:p>
            <a:r>
              <a:rPr lang="en-US" sz="2800" dirty="0">
                <a:solidFill>
                  <a:srgbClr val="E86D1F"/>
                </a:solidFill>
                <a:latin typeface="Orly's Font 2" pitchFamily="66" charset="0"/>
              </a:rPr>
              <a:t>Rectangle</a:t>
            </a:r>
          </a:p>
        </p:txBody>
      </p:sp>
    </p:spTree>
    <p:extLst>
      <p:ext uri="{BB962C8B-B14F-4D97-AF65-F5344CB8AC3E}">
        <p14:creationId xmlns:p14="http://schemas.microsoft.com/office/powerpoint/2010/main" val="279433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P spid="11" grpId="0" animBg="1"/>
      <p:bldP spid="12" grpId="0" animBg="1"/>
      <p:bldP spid="14"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085850"/>
            <a:ext cx="73152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smtClean="0">
                <a:solidFill>
                  <a:schemeClr val="accent1"/>
                </a:solidFill>
                <a:latin typeface="Orly's Font 2" pitchFamily="66" charset="0"/>
              </a:rPr>
              <a:t>Vocabulary: Cross section</a:t>
            </a:r>
          </a:p>
          <a:p>
            <a:pPr marL="0" indent="0" algn="ctr">
              <a:buNone/>
            </a:pPr>
            <a:r>
              <a:rPr lang="en-US" sz="2800" dirty="0">
                <a:solidFill>
                  <a:schemeClr val="accent5"/>
                </a:solidFill>
                <a:latin typeface="Orly's Font 2" pitchFamily="66" charset="0"/>
              </a:rPr>
              <a:t>T</a:t>
            </a:r>
            <a:r>
              <a:rPr lang="en-US" sz="2800" dirty="0" smtClean="0">
                <a:solidFill>
                  <a:schemeClr val="accent5"/>
                </a:solidFill>
                <a:latin typeface="Orly's Font 2" pitchFamily="66" charset="0"/>
              </a:rPr>
              <a:t>he two-dimensional shape that results from cutting a three-dimensional shape with a plane</a:t>
            </a:r>
            <a:endParaRPr lang="en-US" sz="2800" dirty="0">
              <a:solidFill>
                <a:schemeClr val="accent5"/>
              </a:solidFill>
              <a:latin typeface="Orly's Font 2" pitchFamily="66" charset="0"/>
            </a:endParaRPr>
          </a:p>
        </p:txBody>
      </p:sp>
      <p:grpSp>
        <p:nvGrpSpPr>
          <p:cNvPr id="11" name="Group 10"/>
          <p:cNvGrpSpPr/>
          <p:nvPr/>
        </p:nvGrpSpPr>
        <p:grpSpPr>
          <a:xfrm>
            <a:off x="571500" y="3028950"/>
            <a:ext cx="1543050" cy="1693334"/>
            <a:chOff x="1371600" y="571500"/>
            <a:chExt cx="1543050" cy="1693334"/>
          </a:xfrm>
        </p:grpSpPr>
        <p:pic>
          <p:nvPicPr>
            <p:cNvPr id="12" name="Picture 11" descr="https://encrypted-tbn1.google.com/images?q=tbn:ANd9GcTooxTfnIABs-yzrKxNNI_QeNkSPVpT5Oe6hz2DWXm5F381heQpYaxi-0d4fw"/>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71600" y="571500"/>
              <a:ext cx="1543050" cy="1693334"/>
            </a:xfrm>
            <a:prstGeom prst="rect">
              <a:avLst/>
            </a:prstGeom>
            <a:noFill/>
            <a:extLst>
              <a:ext uri="{909E8E84-426E-40DD-AFC4-6F175D3DCCD1}">
                <a14:hiddenFill xmlns:a14="http://schemas.microsoft.com/office/drawing/2010/main">
                  <a:solidFill>
                    <a:srgbClr val="FFFFFF"/>
                  </a:solidFill>
                </a14:hiddenFill>
              </a:ext>
            </a:extLst>
          </p:spPr>
        </p:pic>
        <p:sp>
          <p:nvSpPr>
            <p:cNvPr id="13" name="Oval 12"/>
            <p:cNvSpPr/>
            <p:nvPr/>
          </p:nvSpPr>
          <p:spPr>
            <a:xfrm>
              <a:off x="1518444" y="1132946"/>
              <a:ext cx="1224756" cy="457200"/>
            </a:xfrm>
            <a:prstGeom prst="ellipse">
              <a:avLst/>
            </a:prstGeom>
            <a:solidFill>
              <a:schemeClr val="accent2">
                <a:lumMod val="40000"/>
                <a:lumOff val="6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
        <p:nvSpPr>
          <p:cNvPr id="14" name="Oval 13"/>
          <p:cNvSpPr/>
          <p:nvPr/>
        </p:nvSpPr>
        <p:spPr>
          <a:xfrm>
            <a:off x="2971800" y="3607388"/>
            <a:ext cx="1224756" cy="457200"/>
          </a:xfrm>
          <a:prstGeom prst="ellipse">
            <a:avLst/>
          </a:prstGeom>
          <a:solidFill>
            <a:schemeClr val="accent2">
              <a:lumMod val="40000"/>
              <a:lumOff val="6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15" name="Straight Arrow Connector 14"/>
          <p:cNvCxnSpPr/>
          <p:nvPr/>
        </p:nvCxnSpPr>
        <p:spPr>
          <a:xfrm>
            <a:off x="2124569" y="3796976"/>
            <a:ext cx="627633" cy="0"/>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8" name="Curved Right Arrow 7"/>
          <p:cNvSpPr/>
          <p:nvPr/>
        </p:nvSpPr>
        <p:spPr>
          <a:xfrm rot="1839894" flipH="1" flipV="1">
            <a:off x="4248951" y="3833223"/>
            <a:ext cx="310093" cy="428747"/>
          </a:xfrm>
          <a:prstGeom prst="curvedRightArrow">
            <a:avLst/>
          </a:prstGeom>
          <a:solidFill>
            <a:schemeClr val="accent3">
              <a:lumMod val="40000"/>
              <a:lumOff val="60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10" name="Straight Arrow Connector 9"/>
          <p:cNvCxnSpPr/>
          <p:nvPr/>
        </p:nvCxnSpPr>
        <p:spPr>
          <a:xfrm>
            <a:off x="4800600" y="3828942"/>
            <a:ext cx="571500" cy="7046"/>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5600700" y="3304646"/>
            <a:ext cx="1028700" cy="1028700"/>
          </a:xfrm>
          <a:prstGeom prst="ellipse">
            <a:avLst/>
          </a:prstGeom>
          <a:solidFill>
            <a:schemeClr val="accent2">
              <a:lumMod val="40000"/>
              <a:lumOff val="6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6" name="TextBox 15"/>
          <p:cNvSpPr txBox="1"/>
          <p:nvPr/>
        </p:nvSpPr>
        <p:spPr>
          <a:xfrm>
            <a:off x="7086600" y="3537420"/>
            <a:ext cx="1461837" cy="519112"/>
          </a:xfrm>
          <a:prstGeom prst="rect">
            <a:avLst/>
          </a:prstGeom>
          <a:noFill/>
        </p:spPr>
        <p:txBody>
          <a:bodyPr wrap="square">
            <a:spAutoFit/>
          </a:bodyPr>
          <a:lstStyle/>
          <a:p>
            <a:r>
              <a:rPr lang="en-US" sz="2800" dirty="0" smtClean="0">
                <a:solidFill>
                  <a:srgbClr val="E86D1F"/>
                </a:solidFill>
                <a:latin typeface="Orly's Font 2" pitchFamily="66" charset="0"/>
              </a:rPr>
              <a:t>Circle</a:t>
            </a:r>
            <a:endParaRPr lang="en-US" sz="2800" dirty="0">
              <a:solidFill>
                <a:srgbClr val="E86D1F"/>
              </a:solidFill>
              <a:latin typeface="Orly's Font 2" pitchFamily="66" charset="0"/>
            </a:endParaRPr>
          </a:p>
        </p:txBody>
      </p:sp>
    </p:spTree>
    <p:extLst>
      <p:ext uri="{BB962C8B-B14F-4D97-AF65-F5344CB8AC3E}">
        <p14:creationId xmlns:p14="http://schemas.microsoft.com/office/powerpoint/2010/main" val="419662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iterate type="lt">
                                    <p:tmAbs val="80"/>
                                  </p:iterate>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500"/>
                                        <p:tgtEl>
                                          <p:spTgt spid="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animBg="1"/>
      <p:bldP spid="4"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2971800" y="1085850"/>
            <a:ext cx="3429000" cy="63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800" dirty="0" smtClean="0">
              <a:solidFill>
                <a:schemeClr val="accent1"/>
              </a:solidFill>
              <a:latin typeface="Orly's Font 2" pitchFamily="66" charset="0"/>
            </a:endParaRPr>
          </a:p>
        </p:txBody>
      </p:sp>
      <p:sp>
        <p:nvSpPr>
          <p:cNvPr id="8" name="TextBox 7"/>
          <p:cNvSpPr txBox="1"/>
          <p:nvPr/>
        </p:nvSpPr>
        <p:spPr>
          <a:xfrm>
            <a:off x="1028700" y="1980584"/>
            <a:ext cx="3086100" cy="523220"/>
          </a:xfrm>
          <a:prstGeom prst="rect">
            <a:avLst/>
          </a:prstGeom>
          <a:noFill/>
        </p:spPr>
        <p:txBody>
          <a:bodyPr wrap="square" rtlCol="0">
            <a:spAutoFit/>
          </a:bodyPr>
          <a:lstStyle/>
          <a:p>
            <a:pPr marL="0" indent="0" algn="ctr">
              <a:buFont typeface="Wingdings" pitchFamily="2" charset="2"/>
              <a:buNone/>
            </a:pPr>
            <a:r>
              <a:rPr lang="en-US" sz="2800" dirty="0" smtClean="0">
                <a:solidFill>
                  <a:schemeClr val="accent5"/>
                </a:solidFill>
                <a:latin typeface="Orly's Font 2" pitchFamily="66" charset="0"/>
              </a:rPr>
              <a:t>Parallel Planes: </a:t>
            </a:r>
            <a:endParaRPr lang="en-US" sz="2800" dirty="0">
              <a:solidFill>
                <a:schemeClr val="accent5"/>
              </a:solidFill>
              <a:latin typeface="Orly's Font 2" pitchFamily="66" charset="0"/>
            </a:endParaRPr>
          </a:p>
        </p:txBody>
      </p:sp>
      <p:sp>
        <p:nvSpPr>
          <p:cNvPr id="9" name="TextBox 8"/>
          <p:cNvSpPr txBox="1"/>
          <p:nvPr/>
        </p:nvSpPr>
        <p:spPr>
          <a:xfrm>
            <a:off x="1028700" y="2836543"/>
            <a:ext cx="3958000" cy="954107"/>
          </a:xfrm>
          <a:prstGeom prst="rect">
            <a:avLst/>
          </a:prstGeom>
          <a:noFill/>
        </p:spPr>
        <p:txBody>
          <a:bodyPr wrap="square" rtlCol="0">
            <a:spAutoFit/>
          </a:bodyPr>
          <a:lstStyle/>
          <a:p>
            <a:r>
              <a:rPr lang="en-US" sz="2800" dirty="0" smtClean="0">
                <a:solidFill>
                  <a:schemeClr val="accent1"/>
                </a:solidFill>
                <a:latin typeface="Orly's Font" pitchFamily="66" charset="0"/>
                <a:ea typeface="Verdana" pitchFamily="34" charset="0"/>
                <a:cs typeface="Verdana" pitchFamily="34" charset="0"/>
              </a:rPr>
              <a:t>Two planes that never intersect</a:t>
            </a:r>
          </a:p>
        </p:txBody>
      </p:sp>
      <p:grpSp>
        <p:nvGrpSpPr>
          <p:cNvPr id="10" name="Group 9"/>
          <p:cNvGrpSpPr/>
          <p:nvPr/>
        </p:nvGrpSpPr>
        <p:grpSpPr>
          <a:xfrm>
            <a:off x="5406135" y="2309620"/>
            <a:ext cx="2923138" cy="1323087"/>
            <a:chOff x="3571875" y="1908173"/>
            <a:chExt cx="4286250" cy="760972"/>
          </a:xfrm>
        </p:grpSpPr>
        <p:cxnSp>
          <p:nvCxnSpPr>
            <p:cNvPr id="16" name="Straight Connector 15"/>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538787" y="1912063"/>
              <a:ext cx="22860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571875" y="1908173"/>
              <a:ext cx="1943100" cy="747557"/>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5061940" y="1694725"/>
            <a:ext cx="2923138" cy="1323087"/>
            <a:chOff x="3571875" y="1908173"/>
            <a:chExt cx="4286250" cy="760972"/>
          </a:xfrm>
        </p:grpSpPr>
        <p:cxnSp>
          <p:nvCxnSpPr>
            <p:cNvPr id="21" name="Straight Connector 20"/>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538787" y="1912063"/>
              <a:ext cx="2286000" cy="0"/>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571875" y="1908173"/>
              <a:ext cx="1943100" cy="747557"/>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077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2971800" y="1085850"/>
            <a:ext cx="3429000" cy="63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800" dirty="0" smtClean="0">
              <a:solidFill>
                <a:schemeClr val="accent1"/>
              </a:solidFill>
              <a:latin typeface="Orly's Font 2" pitchFamily="66" charset="0"/>
            </a:endParaRPr>
          </a:p>
        </p:txBody>
      </p:sp>
      <p:sp>
        <p:nvSpPr>
          <p:cNvPr id="8" name="TextBox 7"/>
          <p:cNvSpPr txBox="1"/>
          <p:nvPr/>
        </p:nvSpPr>
        <p:spPr>
          <a:xfrm>
            <a:off x="703744" y="1404610"/>
            <a:ext cx="4536109" cy="523220"/>
          </a:xfrm>
          <a:prstGeom prst="rect">
            <a:avLst/>
          </a:prstGeom>
          <a:noFill/>
        </p:spPr>
        <p:txBody>
          <a:bodyPr wrap="square" rtlCol="0">
            <a:spAutoFit/>
          </a:bodyPr>
          <a:lstStyle/>
          <a:p>
            <a:pPr marL="0" indent="0" algn="ctr">
              <a:buFont typeface="Wingdings" pitchFamily="2" charset="2"/>
              <a:buNone/>
            </a:pPr>
            <a:r>
              <a:rPr lang="en-US" sz="2800" dirty="0" smtClean="0">
                <a:solidFill>
                  <a:schemeClr val="accent5"/>
                </a:solidFill>
                <a:latin typeface="Orly's Font 2" pitchFamily="66" charset="0"/>
              </a:rPr>
              <a:t>Perpendicular Planes:</a:t>
            </a:r>
            <a:endParaRPr lang="en-US" sz="2800" dirty="0">
              <a:solidFill>
                <a:schemeClr val="accent5"/>
              </a:solidFill>
              <a:latin typeface="Orly's Font 2" pitchFamily="66" charset="0"/>
            </a:endParaRPr>
          </a:p>
        </p:txBody>
      </p:sp>
      <p:sp>
        <p:nvSpPr>
          <p:cNvPr id="9" name="TextBox 8"/>
          <p:cNvSpPr txBox="1"/>
          <p:nvPr/>
        </p:nvSpPr>
        <p:spPr>
          <a:xfrm>
            <a:off x="860095" y="2131656"/>
            <a:ext cx="4159768" cy="1384995"/>
          </a:xfrm>
          <a:prstGeom prst="rect">
            <a:avLst/>
          </a:prstGeom>
          <a:noFill/>
        </p:spPr>
        <p:txBody>
          <a:bodyPr wrap="square" rtlCol="0">
            <a:spAutoFit/>
          </a:bodyPr>
          <a:lstStyle/>
          <a:p>
            <a:r>
              <a:rPr lang="en-US" sz="2800" dirty="0" smtClean="0">
                <a:solidFill>
                  <a:schemeClr val="accent1"/>
                </a:solidFill>
                <a:latin typeface="Orly's Font" pitchFamily="66" charset="0"/>
                <a:ea typeface="Verdana" pitchFamily="34" charset="0"/>
                <a:cs typeface="Verdana" pitchFamily="34" charset="0"/>
              </a:rPr>
              <a:t>Two planes that intersect at a right angle (90 degree angle)</a:t>
            </a:r>
          </a:p>
        </p:txBody>
      </p:sp>
      <p:grpSp>
        <p:nvGrpSpPr>
          <p:cNvPr id="10" name="Group 9"/>
          <p:cNvGrpSpPr/>
          <p:nvPr/>
        </p:nvGrpSpPr>
        <p:grpSpPr>
          <a:xfrm>
            <a:off x="5075644" y="2719467"/>
            <a:ext cx="2923138" cy="1323087"/>
            <a:chOff x="3571875" y="1908173"/>
            <a:chExt cx="4286250" cy="760972"/>
          </a:xfrm>
        </p:grpSpPr>
        <p:cxnSp>
          <p:nvCxnSpPr>
            <p:cNvPr id="16" name="Straight Connector 15"/>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538787" y="1912063"/>
              <a:ext cx="22860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571875" y="1908173"/>
              <a:ext cx="1943100" cy="747557"/>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rot="18890138">
            <a:off x="4952942" y="1205454"/>
            <a:ext cx="3071698" cy="2516847"/>
            <a:chOff x="3354039" y="1582447"/>
            <a:chExt cx="4504086" cy="1447562"/>
          </a:xfrm>
        </p:grpSpPr>
        <p:cxnSp>
          <p:nvCxnSpPr>
            <p:cNvPr id="21" name="Straight Connector 20"/>
            <p:cNvCxnSpPr/>
            <p:nvPr/>
          </p:nvCxnSpPr>
          <p:spPr>
            <a:xfrm rot="2709862" flipV="1">
              <a:off x="4279524" y="1743084"/>
              <a:ext cx="692292" cy="188155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2709862" flipV="1">
              <a:off x="6215907" y="1003820"/>
              <a:ext cx="683582" cy="1840835"/>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354039" y="1938988"/>
              <a:ext cx="1943100" cy="747557"/>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4" name="Straight Connector 3"/>
          <p:cNvCxnSpPr/>
          <p:nvPr/>
        </p:nvCxnSpPr>
        <p:spPr>
          <a:xfrm>
            <a:off x="7069663" y="2543194"/>
            <a:ext cx="307731" cy="0"/>
          </a:xfrm>
          <a:prstGeom prst="line">
            <a:avLst/>
          </a:prstGeom>
          <a:ln w="952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377394" y="2543194"/>
            <a:ext cx="0" cy="280960"/>
          </a:xfrm>
          <a:prstGeom prst="line">
            <a:avLst/>
          </a:prstGeom>
          <a:ln w="952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8260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085850"/>
            <a:ext cx="7315200" cy="1028700"/>
          </a:xfrm>
          <a:prstGeom prst="rect">
            <a:avLst/>
          </a:prstGeom>
          <a:noFill/>
          <a:ln w="9525">
            <a:noFill/>
            <a:miter lim="800000"/>
            <a:headEnd/>
            <a:tailEnd/>
          </a:ln>
        </p:spPr>
        <p:txBody>
          <a:bodyPr/>
          <a:lstStyle/>
          <a:p>
            <a:pPr algn="ctr">
              <a:spcBef>
                <a:spcPct val="20000"/>
              </a:spcBef>
              <a:buFont typeface="Wingdings" pitchFamily="2" charset="2"/>
              <a:buNone/>
            </a:pPr>
            <a:r>
              <a:rPr lang="en-US" sz="2800">
                <a:solidFill>
                  <a:schemeClr val="accent1"/>
                </a:solidFill>
                <a:latin typeface="Orly's Font 2" pitchFamily="66" charset="0"/>
              </a:rPr>
              <a:t>Cutting a right rectangular prism with a plane parallel to its base</a:t>
            </a:r>
          </a:p>
        </p:txBody>
      </p:sp>
      <p:grpSp>
        <p:nvGrpSpPr>
          <p:cNvPr id="140" name="Group 139"/>
          <p:cNvGrpSpPr>
            <a:grpSpLocks/>
          </p:cNvGrpSpPr>
          <p:nvPr/>
        </p:nvGrpSpPr>
        <p:grpSpPr bwMode="auto">
          <a:xfrm>
            <a:off x="133350" y="2960688"/>
            <a:ext cx="4286250" cy="760412"/>
            <a:chOff x="3571875" y="1908173"/>
            <a:chExt cx="4286250" cy="760972"/>
          </a:xfrm>
        </p:grpSpPr>
        <p:cxnSp>
          <p:nvCxnSpPr>
            <p:cNvPr id="141" name="Straight Connector 140"/>
            <p:cNvCxnSpPr/>
            <p:nvPr/>
          </p:nvCxnSpPr>
          <p:spPr>
            <a:xfrm>
              <a:off x="3590925" y="2669145"/>
              <a:ext cx="23241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5538788" y="1911350"/>
              <a:ext cx="22860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3571875" y="1908173"/>
              <a:ext cx="1943100" cy="748263"/>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5915025" y="1908173"/>
              <a:ext cx="1943100" cy="760972"/>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pic>
        <p:nvPicPr>
          <p:cNvPr id="145" name="Picture 7"/>
          <p:cNvPicPr>
            <a:picLocks noChangeAspect="1" noChangeArrowheads="1"/>
          </p:cNvPicPr>
          <p:nvPr/>
        </p:nvPicPr>
        <p:blipFill>
          <a:blip r:embed="rId3"/>
          <a:srcRect r="5769" b="10103"/>
          <a:stretch>
            <a:fillRect/>
          </a:stretch>
        </p:blipFill>
        <p:spPr bwMode="auto">
          <a:xfrm>
            <a:off x="4572000" y="2532063"/>
            <a:ext cx="2566988" cy="1525587"/>
          </a:xfrm>
          <a:prstGeom prst="rect">
            <a:avLst/>
          </a:prstGeom>
          <a:noFill/>
          <a:ln w="9525">
            <a:noFill/>
            <a:miter lim="800000"/>
            <a:headEnd/>
            <a:tailEnd/>
          </a:ln>
        </p:spPr>
      </p:pic>
      <p:grpSp>
        <p:nvGrpSpPr>
          <p:cNvPr id="18" name="Group 17"/>
          <p:cNvGrpSpPr>
            <a:grpSpLocks/>
          </p:cNvGrpSpPr>
          <p:nvPr/>
        </p:nvGrpSpPr>
        <p:grpSpPr bwMode="auto">
          <a:xfrm>
            <a:off x="2449513" y="2228850"/>
            <a:ext cx="3833812" cy="1371600"/>
            <a:chOff x="-166687" y="3853656"/>
            <a:chExt cx="4286250" cy="1595438"/>
          </a:xfrm>
        </p:grpSpPr>
        <p:pic>
          <p:nvPicPr>
            <p:cNvPr id="27660" name="Picture 2"/>
            <p:cNvPicPr>
              <a:picLocks noChangeAspect="1" noChangeArrowheads="1"/>
            </p:cNvPicPr>
            <p:nvPr/>
          </p:nvPicPr>
          <p:blipFill>
            <a:blip r:embed="rId4"/>
            <a:srcRect/>
            <a:stretch>
              <a:fillRect/>
            </a:stretch>
          </p:blipFill>
          <p:spPr bwMode="auto">
            <a:xfrm>
              <a:off x="538163" y="3853656"/>
              <a:ext cx="2876550" cy="1595438"/>
            </a:xfrm>
            <a:prstGeom prst="rect">
              <a:avLst/>
            </a:prstGeom>
            <a:noFill/>
            <a:ln w="9525">
              <a:noFill/>
              <a:miter lim="800000"/>
              <a:headEnd/>
              <a:tailEnd/>
            </a:ln>
          </p:spPr>
        </p:pic>
        <p:grpSp>
          <p:nvGrpSpPr>
            <p:cNvPr id="27661" name="Group 19"/>
            <p:cNvGrpSpPr>
              <a:grpSpLocks/>
            </p:cNvGrpSpPr>
            <p:nvPr/>
          </p:nvGrpSpPr>
          <p:grpSpPr bwMode="auto">
            <a:xfrm>
              <a:off x="-166687" y="4195197"/>
              <a:ext cx="4286250" cy="760972"/>
              <a:chOff x="3571875" y="1908173"/>
              <a:chExt cx="4286250" cy="760972"/>
            </a:xfrm>
          </p:grpSpPr>
          <p:cxnSp>
            <p:nvCxnSpPr>
              <p:cNvPr id="21" name="Straight Connector 20"/>
              <p:cNvCxnSpPr/>
              <p:nvPr/>
            </p:nvCxnSpPr>
            <p:spPr>
              <a:xfrm>
                <a:off x="3591398" y="2669036"/>
                <a:ext cx="232327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538403" y="1911942"/>
                <a:ext cx="2286000" cy="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571875" y="1908249"/>
                <a:ext cx="1943455" cy="74786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914670" y="1908249"/>
                <a:ext cx="1943455" cy="76078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grpSp>
      <p:pic>
        <p:nvPicPr>
          <p:cNvPr id="17" name="Picture 2"/>
          <p:cNvPicPr>
            <a:picLocks noChangeAspect="1" noChangeArrowheads="1"/>
          </p:cNvPicPr>
          <p:nvPr/>
        </p:nvPicPr>
        <p:blipFill>
          <a:blip r:embed="rId5"/>
          <a:srcRect/>
          <a:stretch>
            <a:fillRect/>
          </a:stretch>
        </p:blipFill>
        <p:spPr bwMode="auto">
          <a:xfrm>
            <a:off x="762000" y="3614738"/>
            <a:ext cx="2082800" cy="517525"/>
          </a:xfrm>
          <a:prstGeom prst="rect">
            <a:avLst/>
          </a:prstGeom>
          <a:noFill/>
          <a:ln w="9525">
            <a:noFill/>
            <a:miter lim="800000"/>
            <a:headEnd/>
            <a:tailEnd/>
          </a:ln>
        </p:spPr>
      </p:pic>
      <p:sp>
        <p:nvSpPr>
          <p:cNvPr id="5" name="Curved Right Arrow 4"/>
          <p:cNvSpPr/>
          <p:nvPr/>
        </p:nvSpPr>
        <p:spPr>
          <a:xfrm rot="1489794" flipH="1" flipV="1">
            <a:off x="2776538" y="3600450"/>
            <a:ext cx="342900" cy="428625"/>
          </a:xfrm>
          <a:prstGeom prst="curvedRightArrow">
            <a:avLst/>
          </a:prstGeom>
          <a:solidFill>
            <a:schemeClr val="accent3">
              <a:lumMod val="40000"/>
              <a:lumOff val="60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cxnSp>
        <p:nvCxnSpPr>
          <p:cNvPr id="28" name="Straight Arrow Connector 27"/>
          <p:cNvCxnSpPr/>
          <p:nvPr/>
        </p:nvCxnSpPr>
        <p:spPr>
          <a:xfrm>
            <a:off x="3571875" y="3908425"/>
            <a:ext cx="930275" cy="23813"/>
          </a:xfrm>
          <a:prstGeom prst="straightConnector1">
            <a:avLst/>
          </a:prstGeom>
          <a:ln w="3810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897438" y="3548063"/>
            <a:ext cx="1033462" cy="650875"/>
          </a:xfrm>
          <a:prstGeom prst="rect">
            <a:avLst/>
          </a:prstGeom>
          <a:solidFill>
            <a:schemeClr val="accent2">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7" name="TextBox 26"/>
          <p:cNvSpPr txBox="1"/>
          <p:nvPr/>
        </p:nvSpPr>
        <p:spPr>
          <a:xfrm>
            <a:off x="6369050" y="3533775"/>
            <a:ext cx="2089150" cy="519113"/>
          </a:xfrm>
          <a:prstGeom prst="rect">
            <a:avLst/>
          </a:prstGeom>
          <a:noFill/>
        </p:spPr>
        <p:txBody>
          <a:bodyPr>
            <a:spAutoFit/>
          </a:bodyPr>
          <a:lstStyle/>
          <a:p>
            <a:r>
              <a:rPr lang="en-US" sz="2800" dirty="0">
                <a:solidFill>
                  <a:srgbClr val="E86D1F"/>
                </a:solidFill>
                <a:latin typeface="Orly's Font 2" pitchFamily="66" charset="0"/>
              </a:rPr>
              <a:t>Rectangle</a:t>
            </a:r>
          </a:p>
        </p:txBody>
      </p:sp>
    </p:spTree>
    <p:extLst>
      <p:ext uri="{BB962C8B-B14F-4D97-AF65-F5344CB8AC3E}">
        <p14:creationId xmlns:p14="http://schemas.microsoft.com/office/powerpoint/2010/main" val="3487437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40"/>
                                        </p:tgtEl>
                                        <p:attrNameLst>
                                          <p:attrName>style.visibility</p:attrName>
                                        </p:attrNameLst>
                                      </p:cBhvr>
                                      <p:to>
                                        <p:strVal val="visible"/>
                                      </p:to>
                                    </p:set>
                                    <p:animEffect transition="in" filter="fade">
                                      <p:cBhvr>
                                        <p:cTn id="11" dur="500"/>
                                        <p:tgtEl>
                                          <p:spTgt spid="140"/>
                                        </p:tgtEl>
                                      </p:cBhvr>
                                    </p:animEffect>
                                  </p:childTnLst>
                                </p:cTn>
                              </p:par>
                              <p:par>
                                <p:cTn id="12" presetID="10" presetClass="entr" presetSubtype="0" fill="hold" nodeType="withEffect">
                                  <p:stCondLst>
                                    <p:cond delay="0"/>
                                  </p:stCondLst>
                                  <p:childTnLst>
                                    <p:set>
                                      <p:cBhvr>
                                        <p:cTn id="13" dur="1" fill="hold">
                                          <p:stCondLst>
                                            <p:cond delay="0"/>
                                          </p:stCondLst>
                                        </p:cTn>
                                        <p:tgtEl>
                                          <p:spTgt spid="145"/>
                                        </p:tgtEl>
                                        <p:attrNameLst>
                                          <p:attrName>style.visibility</p:attrName>
                                        </p:attrNameLst>
                                      </p:cBhvr>
                                      <p:to>
                                        <p:strVal val="visible"/>
                                      </p:to>
                                    </p:set>
                                    <p:animEffect transition="in" filter="fade">
                                      <p:cBhvr>
                                        <p:cTn id="14" dur="500"/>
                                        <p:tgtEl>
                                          <p:spTgt spid="145"/>
                                        </p:tgtEl>
                                      </p:cBhvr>
                                    </p:animEffec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2396 -2.35113E-6 L 0.36458 -0.01604 " pathEditMode="relative" rAng="0" ptsTypes="AA">
                                      <p:cBhvr>
                                        <p:cTn id="18" dur="2000" fill="hold"/>
                                        <p:tgtEl>
                                          <p:spTgt spid="140"/>
                                        </p:tgtEl>
                                        <p:attrNameLst>
                                          <p:attrName>ppt_x</p:attrName>
                                          <p:attrName>ppt_y</p:attrName>
                                        </p:attrNameLst>
                                      </p:cBhvr>
                                      <p:rCtr x="19400" y="-800"/>
                                    </p:animMotion>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2000"/>
                                        <p:tgtEl>
                                          <p:spTgt spid="140"/>
                                        </p:tgtEl>
                                      </p:cBhvr>
                                    </p:animEffect>
                                    <p:set>
                                      <p:cBhvr>
                                        <p:cTn id="23" dur="1" fill="hold">
                                          <p:stCondLst>
                                            <p:cond delay="1999"/>
                                          </p:stCondLst>
                                        </p:cTn>
                                        <p:tgtEl>
                                          <p:spTgt spid="140"/>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2000"/>
                                        <p:tgtEl>
                                          <p:spTgt spid="145"/>
                                        </p:tgtEl>
                                      </p:cBhvr>
                                    </p:animEffect>
                                    <p:set>
                                      <p:cBhvr>
                                        <p:cTn id="26" dur="1" fill="hold">
                                          <p:stCondLst>
                                            <p:cond delay="1999"/>
                                          </p:stCondLst>
                                        </p:cTn>
                                        <p:tgtEl>
                                          <p:spTgt spid="14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25"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085850"/>
            <a:ext cx="7315200" cy="1028700"/>
          </a:xfrm>
          <a:prstGeom prst="rect">
            <a:avLst/>
          </a:prstGeom>
          <a:noFill/>
          <a:ln w="9525">
            <a:noFill/>
            <a:miter lim="800000"/>
            <a:headEnd/>
            <a:tailEnd/>
          </a:ln>
        </p:spPr>
        <p:txBody>
          <a:bodyPr/>
          <a:lstStyle/>
          <a:p>
            <a:pPr algn="ctr">
              <a:spcBef>
                <a:spcPct val="20000"/>
              </a:spcBef>
              <a:buFont typeface="Wingdings" pitchFamily="2" charset="2"/>
              <a:buNone/>
            </a:pPr>
            <a:r>
              <a:rPr lang="en-US" sz="2800">
                <a:solidFill>
                  <a:schemeClr val="accent1"/>
                </a:solidFill>
                <a:latin typeface="Orly's Font 2" pitchFamily="66" charset="0"/>
              </a:rPr>
              <a:t>Cutting a right rectangular prism with a plane </a:t>
            </a:r>
            <a:r>
              <a:rPr lang="en-US" sz="2800" u="sng">
                <a:solidFill>
                  <a:schemeClr val="accent1"/>
                </a:solidFill>
                <a:latin typeface="Orly's Font 2" pitchFamily="66" charset="0"/>
              </a:rPr>
              <a:t>not</a:t>
            </a:r>
            <a:r>
              <a:rPr lang="en-US" sz="2800">
                <a:solidFill>
                  <a:schemeClr val="accent1"/>
                </a:solidFill>
                <a:latin typeface="Orly's Font 2" pitchFamily="66" charset="0"/>
              </a:rPr>
              <a:t> parallel to its base</a:t>
            </a:r>
          </a:p>
        </p:txBody>
      </p:sp>
      <p:grpSp>
        <p:nvGrpSpPr>
          <p:cNvPr id="12" name="Group 11"/>
          <p:cNvGrpSpPr>
            <a:grpSpLocks/>
          </p:cNvGrpSpPr>
          <p:nvPr/>
        </p:nvGrpSpPr>
        <p:grpSpPr bwMode="auto">
          <a:xfrm>
            <a:off x="4114800" y="2481263"/>
            <a:ext cx="2514600" cy="1219200"/>
            <a:chOff x="5715000" y="2400300"/>
            <a:chExt cx="2514600" cy="1219913"/>
          </a:xfrm>
        </p:grpSpPr>
        <p:sp>
          <p:nvSpPr>
            <p:cNvPr id="13" name="Cube 12"/>
            <p:cNvSpPr/>
            <p:nvPr/>
          </p:nvSpPr>
          <p:spPr>
            <a:xfrm>
              <a:off x="5715000" y="2400300"/>
              <a:ext cx="2514600" cy="1219913"/>
            </a:xfrm>
            <a:prstGeom prst="cub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cxnSp>
          <p:nvCxnSpPr>
            <p:cNvPr id="14" name="Straight Connector 13"/>
            <p:cNvCxnSpPr/>
            <p:nvPr/>
          </p:nvCxnSpPr>
          <p:spPr>
            <a:xfrm>
              <a:off x="6005513" y="2400300"/>
              <a:ext cx="0" cy="914935"/>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 name="Straight Connector 14"/>
            <p:cNvCxnSpPr/>
            <p:nvPr/>
          </p:nvCxnSpPr>
          <p:spPr>
            <a:xfrm flipV="1">
              <a:off x="5715000" y="3315235"/>
              <a:ext cx="290513" cy="304978"/>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005513" y="3315235"/>
              <a:ext cx="2224087" cy="0"/>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7" name="Group 16"/>
          <p:cNvGrpSpPr>
            <a:grpSpLocks/>
          </p:cNvGrpSpPr>
          <p:nvPr/>
        </p:nvGrpSpPr>
        <p:grpSpPr bwMode="auto">
          <a:xfrm>
            <a:off x="228600" y="2686050"/>
            <a:ext cx="3886200" cy="809625"/>
            <a:chOff x="3314700" y="2476142"/>
            <a:chExt cx="3138490" cy="571500"/>
          </a:xfrm>
        </p:grpSpPr>
        <p:cxnSp>
          <p:nvCxnSpPr>
            <p:cNvPr id="18" name="Straight Connector 17"/>
            <p:cNvCxnSpPr/>
            <p:nvPr/>
          </p:nvCxnSpPr>
          <p:spPr>
            <a:xfrm flipV="1">
              <a:off x="3314700" y="2819042"/>
              <a:ext cx="2733358" cy="22860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719832" y="2476142"/>
              <a:ext cx="2733358" cy="22860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048058" y="2476142"/>
              <a:ext cx="405132" cy="34290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314700" y="2704742"/>
              <a:ext cx="405132" cy="342900"/>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grpSp>
      <p:grpSp>
        <p:nvGrpSpPr>
          <p:cNvPr id="15" name="Group 14"/>
          <p:cNvGrpSpPr>
            <a:grpSpLocks/>
          </p:cNvGrpSpPr>
          <p:nvPr/>
        </p:nvGrpSpPr>
        <p:grpSpPr bwMode="auto">
          <a:xfrm>
            <a:off x="2444750" y="2136775"/>
            <a:ext cx="3886200" cy="1219200"/>
            <a:chOff x="322655" y="3735329"/>
            <a:chExt cx="3886199" cy="1219913"/>
          </a:xfrm>
        </p:grpSpPr>
        <p:grpSp>
          <p:nvGrpSpPr>
            <p:cNvPr id="33807" name="Group 15"/>
            <p:cNvGrpSpPr>
              <a:grpSpLocks/>
            </p:cNvGrpSpPr>
            <p:nvPr/>
          </p:nvGrpSpPr>
          <p:grpSpPr bwMode="auto">
            <a:xfrm>
              <a:off x="322655" y="3735329"/>
              <a:ext cx="3886199" cy="1219913"/>
              <a:chOff x="2971800" y="2094786"/>
              <a:chExt cx="3886199" cy="1219913"/>
            </a:xfrm>
          </p:grpSpPr>
          <p:grpSp>
            <p:nvGrpSpPr>
              <p:cNvPr id="33808" name="Group 34"/>
              <p:cNvGrpSpPr>
                <a:grpSpLocks/>
              </p:cNvGrpSpPr>
              <p:nvPr/>
            </p:nvGrpSpPr>
            <p:grpSpPr bwMode="auto">
              <a:xfrm>
                <a:off x="3621882" y="2094786"/>
                <a:ext cx="2514600" cy="1219913"/>
                <a:chOff x="5715000" y="2400300"/>
                <a:chExt cx="2514600" cy="1219913"/>
              </a:xfrm>
            </p:grpSpPr>
            <p:sp>
              <p:nvSpPr>
                <p:cNvPr id="41" name="Cube 40"/>
                <p:cNvSpPr/>
                <p:nvPr/>
              </p:nvSpPr>
              <p:spPr>
                <a:xfrm>
                  <a:off x="5715793" y="2400300"/>
                  <a:ext cx="2514599" cy="1219913"/>
                </a:xfrm>
                <a:prstGeom prst="cub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cxnSp>
              <p:nvCxnSpPr>
                <p:cNvPr id="42" name="Straight Connector 41"/>
                <p:cNvCxnSpPr/>
                <p:nvPr/>
              </p:nvCxnSpPr>
              <p:spPr>
                <a:xfrm>
                  <a:off x="6006306" y="2400300"/>
                  <a:ext cx="0" cy="914935"/>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715793" y="3315235"/>
                  <a:ext cx="290513" cy="304978"/>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006306" y="3315235"/>
                  <a:ext cx="2224086" cy="0"/>
                </a:xfrm>
                <a:prstGeom prst="line">
                  <a:avLst/>
                </a:prstGeom>
                <a:ln w="127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3813" name="Group 35"/>
              <p:cNvGrpSpPr>
                <a:grpSpLocks/>
              </p:cNvGrpSpPr>
              <p:nvPr/>
            </p:nvGrpSpPr>
            <p:grpSpPr bwMode="auto">
              <a:xfrm>
                <a:off x="2971800" y="2388787"/>
                <a:ext cx="3886199" cy="810173"/>
                <a:chOff x="3314700" y="2476142"/>
                <a:chExt cx="3138490" cy="571500"/>
              </a:xfrm>
            </p:grpSpPr>
            <p:cxnSp>
              <p:nvCxnSpPr>
                <p:cNvPr id="37" name="Straight Connector 36"/>
                <p:cNvCxnSpPr/>
                <p:nvPr/>
              </p:nvCxnSpPr>
              <p:spPr>
                <a:xfrm flipV="1">
                  <a:off x="3314700" y="2818911"/>
                  <a:ext cx="2733358" cy="228579"/>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719832" y="2476042"/>
                  <a:ext cx="2733358" cy="228579"/>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6048058" y="2476042"/>
                  <a:ext cx="405132" cy="342869"/>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314700" y="2704622"/>
                  <a:ext cx="405132" cy="342869"/>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33818" name="Group 25"/>
            <p:cNvGrpSpPr>
              <a:grpSpLocks/>
            </p:cNvGrpSpPr>
            <p:nvPr/>
          </p:nvGrpSpPr>
          <p:grpSpPr bwMode="auto">
            <a:xfrm>
              <a:off x="962016" y="4071353"/>
              <a:ext cx="2514600" cy="731132"/>
              <a:chOff x="5417345" y="3498838"/>
              <a:chExt cx="2514600" cy="731132"/>
            </a:xfrm>
          </p:grpSpPr>
          <p:grpSp>
            <p:nvGrpSpPr>
              <p:cNvPr id="33819" name="Group 28"/>
              <p:cNvGrpSpPr>
                <a:grpSpLocks/>
              </p:cNvGrpSpPr>
              <p:nvPr/>
            </p:nvGrpSpPr>
            <p:grpSpPr bwMode="auto">
              <a:xfrm>
                <a:off x="5417345" y="3504843"/>
                <a:ext cx="2514600" cy="724256"/>
                <a:chOff x="5417345" y="3504843"/>
                <a:chExt cx="2514600" cy="724256"/>
              </a:xfrm>
            </p:grpSpPr>
            <p:cxnSp>
              <p:nvCxnSpPr>
                <p:cNvPr id="31" name="Straight Connector 30"/>
                <p:cNvCxnSpPr/>
                <p:nvPr/>
              </p:nvCxnSpPr>
              <p:spPr>
                <a:xfrm flipV="1">
                  <a:off x="5417747" y="3772770"/>
                  <a:ext cx="290512" cy="45587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5708259" y="3505915"/>
                  <a:ext cx="2224087" cy="26685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5417747" y="4038038"/>
                  <a:ext cx="2206624" cy="18584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7624371" y="3505915"/>
                  <a:ext cx="307975" cy="53530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0" name="Freeform 29"/>
              <p:cNvSpPr/>
              <p:nvPr/>
            </p:nvSpPr>
            <p:spPr>
              <a:xfrm>
                <a:off x="5438384" y="3499560"/>
                <a:ext cx="2486024" cy="730677"/>
              </a:xfrm>
              <a:custGeom>
                <a:avLst/>
                <a:gdLst>
                  <a:gd name="connsiteX0" fmla="*/ 2466975 w 2486025"/>
                  <a:gd name="connsiteY0" fmla="*/ 6362 h 731132"/>
                  <a:gd name="connsiteX1" fmla="*/ 2466975 w 2486025"/>
                  <a:gd name="connsiteY1" fmla="*/ 6362 h 731132"/>
                  <a:gd name="connsiteX2" fmla="*/ 2343150 w 2486025"/>
                  <a:gd name="connsiteY2" fmla="*/ 15887 h 731132"/>
                  <a:gd name="connsiteX3" fmla="*/ 2305050 w 2486025"/>
                  <a:gd name="connsiteY3" fmla="*/ 25412 h 731132"/>
                  <a:gd name="connsiteX4" fmla="*/ 2228850 w 2486025"/>
                  <a:gd name="connsiteY4" fmla="*/ 34937 h 731132"/>
                  <a:gd name="connsiteX5" fmla="*/ 2066925 w 2486025"/>
                  <a:gd name="connsiteY5" fmla="*/ 44462 h 731132"/>
                  <a:gd name="connsiteX6" fmla="*/ 2028825 w 2486025"/>
                  <a:gd name="connsiteY6" fmla="*/ 53987 h 731132"/>
                  <a:gd name="connsiteX7" fmla="*/ 1790700 w 2486025"/>
                  <a:gd name="connsiteY7" fmla="*/ 73037 h 731132"/>
                  <a:gd name="connsiteX8" fmla="*/ 1714500 w 2486025"/>
                  <a:gd name="connsiteY8" fmla="*/ 92087 h 731132"/>
                  <a:gd name="connsiteX9" fmla="*/ 1676400 w 2486025"/>
                  <a:gd name="connsiteY9" fmla="*/ 101612 h 731132"/>
                  <a:gd name="connsiteX10" fmla="*/ 1504950 w 2486025"/>
                  <a:gd name="connsiteY10" fmla="*/ 120662 h 731132"/>
                  <a:gd name="connsiteX11" fmla="*/ 1457325 w 2486025"/>
                  <a:gd name="connsiteY11" fmla="*/ 130187 h 731132"/>
                  <a:gd name="connsiteX12" fmla="*/ 1390650 w 2486025"/>
                  <a:gd name="connsiteY12" fmla="*/ 139712 h 731132"/>
                  <a:gd name="connsiteX13" fmla="*/ 1333500 w 2486025"/>
                  <a:gd name="connsiteY13" fmla="*/ 149237 h 731132"/>
                  <a:gd name="connsiteX14" fmla="*/ 1171575 w 2486025"/>
                  <a:gd name="connsiteY14" fmla="*/ 158762 h 731132"/>
                  <a:gd name="connsiteX15" fmla="*/ 1123950 w 2486025"/>
                  <a:gd name="connsiteY15" fmla="*/ 168287 h 731132"/>
                  <a:gd name="connsiteX16" fmla="*/ 1095375 w 2486025"/>
                  <a:gd name="connsiteY16" fmla="*/ 177812 h 731132"/>
                  <a:gd name="connsiteX17" fmla="*/ 1038225 w 2486025"/>
                  <a:gd name="connsiteY17" fmla="*/ 187337 h 731132"/>
                  <a:gd name="connsiteX18" fmla="*/ 990600 w 2486025"/>
                  <a:gd name="connsiteY18" fmla="*/ 196862 h 731132"/>
                  <a:gd name="connsiteX19" fmla="*/ 790575 w 2486025"/>
                  <a:gd name="connsiteY19" fmla="*/ 206387 h 731132"/>
                  <a:gd name="connsiteX20" fmla="*/ 742950 w 2486025"/>
                  <a:gd name="connsiteY20" fmla="*/ 215912 h 731132"/>
                  <a:gd name="connsiteX21" fmla="*/ 704850 w 2486025"/>
                  <a:gd name="connsiteY21" fmla="*/ 225437 h 731132"/>
                  <a:gd name="connsiteX22" fmla="*/ 638175 w 2486025"/>
                  <a:gd name="connsiteY22" fmla="*/ 234962 h 731132"/>
                  <a:gd name="connsiteX23" fmla="*/ 581025 w 2486025"/>
                  <a:gd name="connsiteY23" fmla="*/ 244487 h 731132"/>
                  <a:gd name="connsiteX24" fmla="*/ 466725 w 2486025"/>
                  <a:gd name="connsiteY24" fmla="*/ 263537 h 731132"/>
                  <a:gd name="connsiteX25" fmla="*/ 342900 w 2486025"/>
                  <a:gd name="connsiteY25" fmla="*/ 273062 h 731132"/>
                  <a:gd name="connsiteX26" fmla="*/ 295275 w 2486025"/>
                  <a:gd name="connsiteY26" fmla="*/ 282587 h 731132"/>
                  <a:gd name="connsiteX27" fmla="*/ 238125 w 2486025"/>
                  <a:gd name="connsiteY27" fmla="*/ 301637 h 731132"/>
                  <a:gd name="connsiteX28" fmla="*/ 200025 w 2486025"/>
                  <a:gd name="connsiteY28" fmla="*/ 349262 h 731132"/>
                  <a:gd name="connsiteX29" fmla="*/ 152400 w 2486025"/>
                  <a:gd name="connsiteY29" fmla="*/ 396887 h 731132"/>
                  <a:gd name="connsiteX30" fmla="*/ 123825 w 2486025"/>
                  <a:gd name="connsiteY30" fmla="*/ 454037 h 731132"/>
                  <a:gd name="connsiteX31" fmla="*/ 104775 w 2486025"/>
                  <a:gd name="connsiteY31" fmla="*/ 482612 h 731132"/>
                  <a:gd name="connsiteX32" fmla="*/ 95250 w 2486025"/>
                  <a:gd name="connsiteY32" fmla="*/ 511187 h 731132"/>
                  <a:gd name="connsiteX33" fmla="*/ 76200 w 2486025"/>
                  <a:gd name="connsiteY33" fmla="*/ 539762 h 731132"/>
                  <a:gd name="connsiteX34" fmla="*/ 66675 w 2486025"/>
                  <a:gd name="connsiteY34" fmla="*/ 568337 h 731132"/>
                  <a:gd name="connsiteX35" fmla="*/ 47625 w 2486025"/>
                  <a:gd name="connsiteY35" fmla="*/ 596912 h 731132"/>
                  <a:gd name="connsiteX36" fmla="*/ 28575 w 2486025"/>
                  <a:gd name="connsiteY36" fmla="*/ 654062 h 731132"/>
                  <a:gd name="connsiteX37" fmla="*/ 9525 w 2486025"/>
                  <a:gd name="connsiteY37" fmla="*/ 682637 h 731132"/>
                  <a:gd name="connsiteX38" fmla="*/ 0 w 2486025"/>
                  <a:gd name="connsiteY38" fmla="*/ 711212 h 731132"/>
                  <a:gd name="connsiteX39" fmla="*/ 28575 w 2486025"/>
                  <a:gd name="connsiteY39" fmla="*/ 730262 h 731132"/>
                  <a:gd name="connsiteX40" fmla="*/ 171450 w 2486025"/>
                  <a:gd name="connsiteY40" fmla="*/ 711212 h 731132"/>
                  <a:gd name="connsiteX41" fmla="*/ 257175 w 2486025"/>
                  <a:gd name="connsiteY41" fmla="*/ 701687 h 731132"/>
                  <a:gd name="connsiteX42" fmla="*/ 333375 w 2486025"/>
                  <a:gd name="connsiteY42" fmla="*/ 692162 h 731132"/>
                  <a:gd name="connsiteX43" fmla="*/ 533400 w 2486025"/>
                  <a:gd name="connsiteY43" fmla="*/ 682637 h 731132"/>
                  <a:gd name="connsiteX44" fmla="*/ 876300 w 2486025"/>
                  <a:gd name="connsiteY44" fmla="*/ 663587 h 731132"/>
                  <a:gd name="connsiteX45" fmla="*/ 1066800 w 2486025"/>
                  <a:gd name="connsiteY45" fmla="*/ 654062 h 731132"/>
                  <a:gd name="connsiteX46" fmla="*/ 1162050 w 2486025"/>
                  <a:gd name="connsiteY46" fmla="*/ 635012 h 731132"/>
                  <a:gd name="connsiteX47" fmla="*/ 1219200 w 2486025"/>
                  <a:gd name="connsiteY47" fmla="*/ 625487 h 731132"/>
                  <a:gd name="connsiteX48" fmla="*/ 1257300 w 2486025"/>
                  <a:gd name="connsiteY48" fmla="*/ 615962 h 731132"/>
                  <a:gd name="connsiteX49" fmla="*/ 1590675 w 2486025"/>
                  <a:gd name="connsiteY49" fmla="*/ 587387 h 731132"/>
                  <a:gd name="connsiteX50" fmla="*/ 1628775 w 2486025"/>
                  <a:gd name="connsiteY50" fmla="*/ 577862 h 731132"/>
                  <a:gd name="connsiteX51" fmla="*/ 1771650 w 2486025"/>
                  <a:gd name="connsiteY51" fmla="*/ 587387 h 731132"/>
                  <a:gd name="connsiteX52" fmla="*/ 1838325 w 2486025"/>
                  <a:gd name="connsiteY52" fmla="*/ 577862 h 731132"/>
                  <a:gd name="connsiteX53" fmla="*/ 1914525 w 2486025"/>
                  <a:gd name="connsiteY53" fmla="*/ 568337 h 731132"/>
                  <a:gd name="connsiteX54" fmla="*/ 1962150 w 2486025"/>
                  <a:gd name="connsiteY54" fmla="*/ 558812 h 731132"/>
                  <a:gd name="connsiteX55" fmla="*/ 2124075 w 2486025"/>
                  <a:gd name="connsiteY55" fmla="*/ 549287 h 731132"/>
                  <a:gd name="connsiteX56" fmla="*/ 2200275 w 2486025"/>
                  <a:gd name="connsiteY56" fmla="*/ 539762 h 731132"/>
                  <a:gd name="connsiteX57" fmla="*/ 2228850 w 2486025"/>
                  <a:gd name="connsiteY57" fmla="*/ 530237 h 731132"/>
                  <a:gd name="connsiteX58" fmla="*/ 2266950 w 2486025"/>
                  <a:gd name="connsiteY58" fmla="*/ 473087 h 731132"/>
                  <a:gd name="connsiteX59" fmla="*/ 2286000 w 2486025"/>
                  <a:gd name="connsiteY59" fmla="*/ 444512 h 731132"/>
                  <a:gd name="connsiteX60" fmla="*/ 2295525 w 2486025"/>
                  <a:gd name="connsiteY60" fmla="*/ 415937 h 731132"/>
                  <a:gd name="connsiteX61" fmla="*/ 2333625 w 2486025"/>
                  <a:gd name="connsiteY61" fmla="*/ 358787 h 731132"/>
                  <a:gd name="connsiteX62" fmla="*/ 2371725 w 2486025"/>
                  <a:gd name="connsiteY62" fmla="*/ 311162 h 731132"/>
                  <a:gd name="connsiteX63" fmla="*/ 2390775 w 2486025"/>
                  <a:gd name="connsiteY63" fmla="*/ 282587 h 731132"/>
                  <a:gd name="connsiteX64" fmla="*/ 2409825 w 2486025"/>
                  <a:gd name="connsiteY64" fmla="*/ 225437 h 731132"/>
                  <a:gd name="connsiteX65" fmla="*/ 2428875 w 2486025"/>
                  <a:gd name="connsiteY65" fmla="*/ 168287 h 731132"/>
                  <a:gd name="connsiteX66" fmla="*/ 2438400 w 2486025"/>
                  <a:gd name="connsiteY66" fmla="*/ 139712 h 731132"/>
                  <a:gd name="connsiteX67" fmla="*/ 2447925 w 2486025"/>
                  <a:gd name="connsiteY67" fmla="*/ 111137 h 731132"/>
                  <a:gd name="connsiteX68" fmla="*/ 2466975 w 2486025"/>
                  <a:gd name="connsiteY68" fmla="*/ 82562 h 731132"/>
                  <a:gd name="connsiteX69" fmla="*/ 2486025 w 2486025"/>
                  <a:gd name="connsiteY69" fmla="*/ 25412 h 731132"/>
                  <a:gd name="connsiteX70" fmla="*/ 2466975 w 2486025"/>
                  <a:gd name="connsiteY70" fmla="*/ 6362 h 73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486025" h="731132">
                    <a:moveTo>
                      <a:pt x="2466975" y="6362"/>
                    </a:moveTo>
                    <a:lnTo>
                      <a:pt x="2466975" y="6362"/>
                    </a:lnTo>
                    <a:cubicBezTo>
                      <a:pt x="2425700" y="9537"/>
                      <a:pt x="2384263" y="11050"/>
                      <a:pt x="2343150" y="15887"/>
                    </a:cubicBezTo>
                    <a:cubicBezTo>
                      <a:pt x="2330149" y="17417"/>
                      <a:pt x="2317963" y="23260"/>
                      <a:pt x="2305050" y="25412"/>
                    </a:cubicBezTo>
                    <a:cubicBezTo>
                      <a:pt x="2279801" y="29620"/>
                      <a:pt x="2254366" y="32896"/>
                      <a:pt x="2228850" y="34937"/>
                    </a:cubicBezTo>
                    <a:cubicBezTo>
                      <a:pt x="2174954" y="39249"/>
                      <a:pt x="2120900" y="41287"/>
                      <a:pt x="2066925" y="44462"/>
                    </a:cubicBezTo>
                    <a:cubicBezTo>
                      <a:pt x="2054225" y="47637"/>
                      <a:pt x="2041705" y="51645"/>
                      <a:pt x="2028825" y="53987"/>
                    </a:cubicBezTo>
                    <a:cubicBezTo>
                      <a:pt x="1943546" y="69492"/>
                      <a:pt x="1887535" y="67657"/>
                      <a:pt x="1790700" y="73037"/>
                    </a:cubicBezTo>
                    <a:cubicBezTo>
                      <a:pt x="1739638" y="90058"/>
                      <a:pt x="1783464" y="76762"/>
                      <a:pt x="1714500" y="92087"/>
                    </a:cubicBezTo>
                    <a:cubicBezTo>
                      <a:pt x="1701721" y="94927"/>
                      <a:pt x="1689313" y="99460"/>
                      <a:pt x="1676400" y="101612"/>
                    </a:cubicBezTo>
                    <a:cubicBezTo>
                      <a:pt x="1606520" y="113259"/>
                      <a:pt x="1578324" y="110879"/>
                      <a:pt x="1504950" y="120662"/>
                    </a:cubicBezTo>
                    <a:cubicBezTo>
                      <a:pt x="1488903" y="122802"/>
                      <a:pt x="1473294" y="127525"/>
                      <a:pt x="1457325" y="130187"/>
                    </a:cubicBezTo>
                    <a:cubicBezTo>
                      <a:pt x="1435180" y="133878"/>
                      <a:pt x="1412840" y="136298"/>
                      <a:pt x="1390650" y="139712"/>
                    </a:cubicBezTo>
                    <a:cubicBezTo>
                      <a:pt x="1371562" y="142649"/>
                      <a:pt x="1352740" y="147564"/>
                      <a:pt x="1333500" y="149237"/>
                    </a:cubicBezTo>
                    <a:cubicBezTo>
                      <a:pt x="1279635" y="153921"/>
                      <a:pt x="1225550" y="155587"/>
                      <a:pt x="1171575" y="158762"/>
                    </a:cubicBezTo>
                    <a:cubicBezTo>
                      <a:pt x="1155700" y="161937"/>
                      <a:pt x="1139656" y="164360"/>
                      <a:pt x="1123950" y="168287"/>
                    </a:cubicBezTo>
                    <a:cubicBezTo>
                      <a:pt x="1114210" y="170722"/>
                      <a:pt x="1105176" y="175634"/>
                      <a:pt x="1095375" y="177812"/>
                    </a:cubicBezTo>
                    <a:cubicBezTo>
                      <a:pt x="1076522" y="182002"/>
                      <a:pt x="1057226" y="183882"/>
                      <a:pt x="1038225" y="187337"/>
                    </a:cubicBezTo>
                    <a:cubicBezTo>
                      <a:pt x="1022297" y="190233"/>
                      <a:pt x="1006742" y="195620"/>
                      <a:pt x="990600" y="196862"/>
                    </a:cubicBezTo>
                    <a:cubicBezTo>
                      <a:pt x="924046" y="201982"/>
                      <a:pt x="857250" y="203212"/>
                      <a:pt x="790575" y="206387"/>
                    </a:cubicBezTo>
                    <a:cubicBezTo>
                      <a:pt x="774700" y="209562"/>
                      <a:pt x="758754" y="212400"/>
                      <a:pt x="742950" y="215912"/>
                    </a:cubicBezTo>
                    <a:cubicBezTo>
                      <a:pt x="730171" y="218752"/>
                      <a:pt x="717730" y="223095"/>
                      <a:pt x="704850" y="225437"/>
                    </a:cubicBezTo>
                    <a:cubicBezTo>
                      <a:pt x="682761" y="229453"/>
                      <a:pt x="660365" y="231548"/>
                      <a:pt x="638175" y="234962"/>
                    </a:cubicBezTo>
                    <a:cubicBezTo>
                      <a:pt x="619087" y="237899"/>
                      <a:pt x="600026" y="241032"/>
                      <a:pt x="581025" y="244487"/>
                    </a:cubicBezTo>
                    <a:cubicBezTo>
                      <a:pt x="527148" y="254283"/>
                      <a:pt x="527567" y="257453"/>
                      <a:pt x="466725" y="263537"/>
                    </a:cubicBezTo>
                    <a:cubicBezTo>
                      <a:pt x="425534" y="267656"/>
                      <a:pt x="384175" y="269887"/>
                      <a:pt x="342900" y="273062"/>
                    </a:cubicBezTo>
                    <a:cubicBezTo>
                      <a:pt x="327025" y="276237"/>
                      <a:pt x="310894" y="278327"/>
                      <a:pt x="295275" y="282587"/>
                    </a:cubicBezTo>
                    <a:cubicBezTo>
                      <a:pt x="275902" y="287871"/>
                      <a:pt x="238125" y="301637"/>
                      <a:pt x="238125" y="301637"/>
                    </a:cubicBezTo>
                    <a:cubicBezTo>
                      <a:pt x="219582" y="357267"/>
                      <a:pt x="243109" y="306178"/>
                      <a:pt x="200025" y="349262"/>
                    </a:cubicBezTo>
                    <a:cubicBezTo>
                      <a:pt x="136525" y="412762"/>
                      <a:pt x="228600" y="346087"/>
                      <a:pt x="152400" y="396887"/>
                    </a:cubicBezTo>
                    <a:cubicBezTo>
                      <a:pt x="97805" y="478779"/>
                      <a:pt x="163260" y="375167"/>
                      <a:pt x="123825" y="454037"/>
                    </a:cubicBezTo>
                    <a:cubicBezTo>
                      <a:pt x="118705" y="464276"/>
                      <a:pt x="109895" y="472373"/>
                      <a:pt x="104775" y="482612"/>
                    </a:cubicBezTo>
                    <a:cubicBezTo>
                      <a:pt x="100285" y="491592"/>
                      <a:pt x="99740" y="502207"/>
                      <a:pt x="95250" y="511187"/>
                    </a:cubicBezTo>
                    <a:cubicBezTo>
                      <a:pt x="90130" y="521426"/>
                      <a:pt x="81320" y="529523"/>
                      <a:pt x="76200" y="539762"/>
                    </a:cubicBezTo>
                    <a:cubicBezTo>
                      <a:pt x="71710" y="548742"/>
                      <a:pt x="71165" y="559357"/>
                      <a:pt x="66675" y="568337"/>
                    </a:cubicBezTo>
                    <a:cubicBezTo>
                      <a:pt x="61555" y="578576"/>
                      <a:pt x="52274" y="586451"/>
                      <a:pt x="47625" y="596912"/>
                    </a:cubicBezTo>
                    <a:cubicBezTo>
                      <a:pt x="39470" y="615262"/>
                      <a:pt x="34925" y="635012"/>
                      <a:pt x="28575" y="654062"/>
                    </a:cubicBezTo>
                    <a:cubicBezTo>
                      <a:pt x="24955" y="664922"/>
                      <a:pt x="14645" y="672398"/>
                      <a:pt x="9525" y="682637"/>
                    </a:cubicBezTo>
                    <a:cubicBezTo>
                      <a:pt x="5035" y="691617"/>
                      <a:pt x="3175" y="701687"/>
                      <a:pt x="0" y="711212"/>
                    </a:cubicBezTo>
                    <a:cubicBezTo>
                      <a:pt x="9525" y="717562"/>
                      <a:pt x="17161" y="729384"/>
                      <a:pt x="28575" y="730262"/>
                    </a:cubicBezTo>
                    <a:cubicBezTo>
                      <a:pt x="90729" y="735043"/>
                      <a:pt x="117502" y="718919"/>
                      <a:pt x="171450" y="711212"/>
                    </a:cubicBezTo>
                    <a:cubicBezTo>
                      <a:pt x="199912" y="707146"/>
                      <a:pt x="228621" y="705046"/>
                      <a:pt x="257175" y="701687"/>
                    </a:cubicBezTo>
                    <a:cubicBezTo>
                      <a:pt x="282597" y="698696"/>
                      <a:pt x="307838" y="693923"/>
                      <a:pt x="333375" y="692162"/>
                    </a:cubicBezTo>
                    <a:cubicBezTo>
                      <a:pt x="399967" y="687569"/>
                      <a:pt x="466725" y="685812"/>
                      <a:pt x="533400" y="682637"/>
                    </a:cubicBezTo>
                    <a:cubicBezTo>
                      <a:pt x="720434" y="663934"/>
                      <a:pt x="571954" y="676819"/>
                      <a:pt x="876300" y="663587"/>
                    </a:cubicBezTo>
                    <a:lnTo>
                      <a:pt x="1066800" y="654062"/>
                    </a:lnTo>
                    <a:cubicBezTo>
                      <a:pt x="1098550" y="647712"/>
                      <a:pt x="1130112" y="640335"/>
                      <a:pt x="1162050" y="635012"/>
                    </a:cubicBezTo>
                    <a:cubicBezTo>
                      <a:pt x="1181100" y="631837"/>
                      <a:pt x="1200262" y="629275"/>
                      <a:pt x="1219200" y="625487"/>
                    </a:cubicBezTo>
                    <a:cubicBezTo>
                      <a:pt x="1232037" y="622920"/>
                      <a:pt x="1244270" y="617223"/>
                      <a:pt x="1257300" y="615962"/>
                    </a:cubicBezTo>
                    <a:cubicBezTo>
                      <a:pt x="1308513" y="611006"/>
                      <a:pt x="1498113" y="602814"/>
                      <a:pt x="1590675" y="587387"/>
                    </a:cubicBezTo>
                    <a:cubicBezTo>
                      <a:pt x="1603588" y="585235"/>
                      <a:pt x="1616075" y="581037"/>
                      <a:pt x="1628775" y="577862"/>
                    </a:cubicBezTo>
                    <a:cubicBezTo>
                      <a:pt x="1676400" y="581037"/>
                      <a:pt x="1723919" y="587387"/>
                      <a:pt x="1771650" y="587387"/>
                    </a:cubicBezTo>
                    <a:cubicBezTo>
                      <a:pt x="1794101" y="587387"/>
                      <a:pt x="1816071" y="580829"/>
                      <a:pt x="1838325" y="577862"/>
                    </a:cubicBezTo>
                    <a:cubicBezTo>
                      <a:pt x="1863698" y="574479"/>
                      <a:pt x="1889225" y="572229"/>
                      <a:pt x="1914525" y="568337"/>
                    </a:cubicBezTo>
                    <a:cubicBezTo>
                      <a:pt x="1930526" y="565875"/>
                      <a:pt x="1946027" y="560278"/>
                      <a:pt x="1962150" y="558812"/>
                    </a:cubicBezTo>
                    <a:cubicBezTo>
                      <a:pt x="2015996" y="553917"/>
                      <a:pt x="2070100" y="552462"/>
                      <a:pt x="2124075" y="549287"/>
                    </a:cubicBezTo>
                    <a:cubicBezTo>
                      <a:pt x="2149475" y="546112"/>
                      <a:pt x="2175090" y="544341"/>
                      <a:pt x="2200275" y="539762"/>
                    </a:cubicBezTo>
                    <a:cubicBezTo>
                      <a:pt x="2210153" y="537966"/>
                      <a:pt x="2221750" y="537337"/>
                      <a:pt x="2228850" y="530237"/>
                    </a:cubicBezTo>
                    <a:cubicBezTo>
                      <a:pt x="2245039" y="514048"/>
                      <a:pt x="2254250" y="492137"/>
                      <a:pt x="2266950" y="473087"/>
                    </a:cubicBezTo>
                    <a:lnTo>
                      <a:pt x="2286000" y="444512"/>
                    </a:lnTo>
                    <a:cubicBezTo>
                      <a:pt x="2291569" y="436158"/>
                      <a:pt x="2290649" y="424714"/>
                      <a:pt x="2295525" y="415937"/>
                    </a:cubicBezTo>
                    <a:cubicBezTo>
                      <a:pt x="2306644" y="395923"/>
                      <a:pt x="2326385" y="380507"/>
                      <a:pt x="2333625" y="358787"/>
                    </a:cubicBezTo>
                    <a:cubicBezTo>
                      <a:pt x="2346770" y="319352"/>
                      <a:pt x="2334796" y="335781"/>
                      <a:pt x="2371725" y="311162"/>
                    </a:cubicBezTo>
                    <a:cubicBezTo>
                      <a:pt x="2378075" y="301637"/>
                      <a:pt x="2386126" y="293048"/>
                      <a:pt x="2390775" y="282587"/>
                    </a:cubicBezTo>
                    <a:cubicBezTo>
                      <a:pt x="2398930" y="264237"/>
                      <a:pt x="2403475" y="244487"/>
                      <a:pt x="2409825" y="225437"/>
                    </a:cubicBezTo>
                    <a:lnTo>
                      <a:pt x="2428875" y="168287"/>
                    </a:lnTo>
                    <a:lnTo>
                      <a:pt x="2438400" y="139712"/>
                    </a:lnTo>
                    <a:cubicBezTo>
                      <a:pt x="2441575" y="130187"/>
                      <a:pt x="2442356" y="119491"/>
                      <a:pt x="2447925" y="111137"/>
                    </a:cubicBezTo>
                    <a:cubicBezTo>
                      <a:pt x="2454275" y="101612"/>
                      <a:pt x="2462326" y="93023"/>
                      <a:pt x="2466975" y="82562"/>
                    </a:cubicBezTo>
                    <a:cubicBezTo>
                      <a:pt x="2475130" y="64212"/>
                      <a:pt x="2486025" y="25412"/>
                      <a:pt x="2486025" y="25412"/>
                    </a:cubicBezTo>
                    <a:cubicBezTo>
                      <a:pt x="2474778" y="-19576"/>
                      <a:pt x="2470150" y="9537"/>
                      <a:pt x="2466975" y="6362"/>
                    </a:cubicBezTo>
                    <a:close/>
                  </a:path>
                </a:pathLst>
              </a:custGeom>
              <a:solidFill>
                <a:schemeClr val="accent2">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grpSp>
      </p:grpSp>
      <p:grpSp>
        <p:nvGrpSpPr>
          <p:cNvPr id="45" name="Group 44"/>
          <p:cNvGrpSpPr>
            <a:grpSpLocks/>
          </p:cNvGrpSpPr>
          <p:nvPr/>
        </p:nvGrpSpPr>
        <p:grpSpPr bwMode="auto">
          <a:xfrm>
            <a:off x="446088" y="3832225"/>
            <a:ext cx="2514600" cy="731838"/>
            <a:chOff x="5417345" y="3498838"/>
            <a:chExt cx="2514600" cy="731132"/>
          </a:xfrm>
        </p:grpSpPr>
        <p:grpSp>
          <p:nvGrpSpPr>
            <p:cNvPr id="33826" name="Group 45"/>
            <p:cNvGrpSpPr>
              <a:grpSpLocks/>
            </p:cNvGrpSpPr>
            <p:nvPr/>
          </p:nvGrpSpPr>
          <p:grpSpPr bwMode="auto">
            <a:xfrm>
              <a:off x="5417345" y="3504843"/>
              <a:ext cx="2514600" cy="724256"/>
              <a:chOff x="5417345" y="3504843"/>
              <a:chExt cx="2514600" cy="724256"/>
            </a:xfrm>
          </p:grpSpPr>
          <p:cxnSp>
            <p:nvCxnSpPr>
              <p:cNvPr id="48" name="Straight Connector 47"/>
              <p:cNvCxnSpPr/>
              <p:nvPr/>
            </p:nvCxnSpPr>
            <p:spPr>
              <a:xfrm flipV="1">
                <a:off x="5417345" y="3771625"/>
                <a:ext cx="290512" cy="4567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5707857" y="3505182"/>
                <a:ext cx="2224088" cy="26644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5417345" y="4036482"/>
                <a:ext cx="2206625" cy="18714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623970" y="3505182"/>
                <a:ext cx="307975" cy="53605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7" name="Freeform 46"/>
            <p:cNvSpPr/>
            <p:nvPr/>
          </p:nvSpPr>
          <p:spPr>
            <a:xfrm>
              <a:off x="5437982" y="3498838"/>
              <a:ext cx="2486025" cy="731132"/>
            </a:xfrm>
            <a:custGeom>
              <a:avLst/>
              <a:gdLst>
                <a:gd name="connsiteX0" fmla="*/ 2466975 w 2486025"/>
                <a:gd name="connsiteY0" fmla="*/ 6362 h 731132"/>
                <a:gd name="connsiteX1" fmla="*/ 2466975 w 2486025"/>
                <a:gd name="connsiteY1" fmla="*/ 6362 h 731132"/>
                <a:gd name="connsiteX2" fmla="*/ 2343150 w 2486025"/>
                <a:gd name="connsiteY2" fmla="*/ 15887 h 731132"/>
                <a:gd name="connsiteX3" fmla="*/ 2305050 w 2486025"/>
                <a:gd name="connsiteY3" fmla="*/ 25412 h 731132"/>
                <a:gd name="connsiteX4" fmla="*/ 2228850 w 2486025"/>
                <a:gd name="connsiteY4" fmla="*/ 34937 h 731132"/>
                <a:gd name="connsiteX5" fmla="*/ 2066925 w 2486025"/>
                <a:gd name="connsiteY5" fmla="*/ 44462 h 731132"/>
                <a:gd name="connsiteX6" fmla="*/ 2028825 w 2486025"/>
                <a:gd name="connsiteY6" fmla="*/ 53987 h 731132"/>
                <a:gd name="connsiteX7" fmla="*/ 1790700 w 2486025"/>
                <a:gd name="connsiteY7" fmla="*/ 73037 h 731132"/>
                <a:gd name="connsiteX8" fmla="*/ 1714500 w 2486025"/>
                <a:gd name="connsiteY8" fmla="*/ 92087 h 731132"/>
                <a:gd name="connsiteX9" fmla="*/ 1676400 w 2486025"/>
                <a:gd name="connsiteY9" fmla="*/ 101612 h 731132"/>
                <a:gd name="connsiteX10" fmla="*/ 1504950 w 2486025"/>
                <a:gd name="connsiteY10" fmla="*/ 120662 h 731132"/>
                <a:gd name="connsiteX11" fmla="*/ 1457325 w 2486025"/>
                <a:gd name="connsiteY11" fmla="*/ 130187 h 731132"/>
                <a:gd name="connsiteX12" fmla="*/ 1390650 w 2486025"/>
                <a:gd name="connsiteY12" fmla="*/ 139712 h 731132"/>
                <a:gd name="connsiteX13" fmla="*/ 1333500 w 2486025"/>
                <a:gd name="connsiteY13" fmla="*/ 149237 h 731132"/>
                <a:gd name="connsiteX14" fmla="*/ 1171575 w 2486025"/>
                <a:gd name="connsiteY14" fmla="*/ 158762 h 731132"/>
                <a:gd name="connsiteX15" fmla="*/ 1123950 w 2486025"/>
                <a:gd name="connsiteY15" fmla="*/ 168287 h 731132"/>
                <a:gd name="connsiteX16" fmla="*/ 1095375 w 2486025"/>
                <a:gd name="connsiteY16" fmla="*/ 177812 h 731132"/>
                <a:gd name="connsiteX17" fmla="*/ 1038225 w 2486025"/>
                <a:gd name="connsiteY17" fmla="*/ 187337 h 731132"/>
                <a:gd name="connsiteX18" fmla="*/ 990600 w 2486025"/>
                <a:gd name="connsiteY18" fmla="*/ 196862 h 731132"/>
                <a:gd name="connsiteX19" fmla="*/ 790575 w 2486025"/>
                <a:gd name="connsiteY19" fmla="*/ 206387 h 731132"/>
                <a:gd name="connsiteX20" fmla="*/ 742950 w 2486025"/>
                <a:gd name="connsiteY20" fmla="*/ 215912 h 731132"/>
                <a:gd name="connsiteX21" fmla="*/ 704850 w 2486025"/>
                <a:gd name="connsiteY21" fmla="*/ 225437 h 731132"/>
                <a:gd name="connsiteX22" fmla="*/ 638175 w 2486025"/>
                <a:gd name="connsiteY22" fmla="*/ 234962 h 731132"/>
                <a:gd name="connsiteX23" fmla="*/ 581025 w 2486025"/>
                <a:gd name="connsiteY23" fmla="*/ 244487 h 731132"/>
                <a:gd name="connsiteX24" fmla="*/ 466725 w 2486025"/>
                <a:gd name="connsiteY24" fmla="*/ 263537 h 731132"/>
                <a:gd name="connsiteX25" fmla="*/ 342900 w 2486025"/>
                <a:gd name="connsiteY25" fmla="*/ 273062 h 731132"/>
                <a:gd name="connsiteX26" fmla="*/ 295275 w 2486025"/>
                <a:gd name="connsiteY26" fmla="*/ 282587 h 731132"/>
                <a:gd name="connsiteX27" fmla="*/ 238125 w 2486025"/>
                <a:gd name="connsiteY27" fmla="*/ 301637 h 731132"/>
                <a:gd name="connsiteX28" fmla="*/ 200025 w 2486025"/>
                <a:gd name="connsiteY28" fmla="*/ 349262 h 731132"/>
                <a:gd name="connsiteX29" fmla="*/ 152400 w 2486025"/>
                <a:gd name="connsiteY29" fmla="*/ 396887 h 731132"/>
                <a:gd name="connsiteX30" fmla="*/ 123825 w 2486025"/>
                <a:gd name="connsiteY30" fmla="*/ 454037 h 731132"/>
                <a:gd name="connsiteX31" fmla="*/ 104775 w 2486025"/>
                <a:gd name="connsiteY31" fmla="*/ 482612 h 731132"/>
                <a:gd name="connsiteX32" fmla="*/ 95250 w 2486025"/>
                <a:gd name="connsiteY32" fmla="*/ 511187 h 731132"/>
                <a:gd name="connsiteX33" fmla="*/ 76200 w 2486025"/>
                <a:gd name="connsiteY33" fmla="*/ 539762 h 731132"/>
                <a:gd name="connsiteX34" fmla="*/ 66675 w 2486025"/>
                <a:gd name="connsiteY34" fmla="*/ 568337 h 731132"/>
                <a:gd name="connsiteX35" fmla="*/ 47625 w 2486025"/>
                <a:gd name="connsiteY35" fmla="*/ 596912 h 731132"/>
                <a:gd name="connsiteX36" fmla="*/ 28575 w 2486025"/>
                <a:gd name="connsiteY36" fmla="*/ 654062 h 731132"/>
                <a:gd name="connsiteX37" fmla="*/ 9525 w 2486025"/>
                <a:gd name="connsiteY37" fmla="*/ 682637 h 731132"/>
                <a:gd name="connsiteX38" fmla="*/ 0 w 2486025"/>
                <a:gd name="connsiteY38" fmla="*/ 711212 h 731132"/>
                <a:gd name="connsiteX39" fmla="*/ 28575 w 2486025"/>
                <a:gd name="connsiteY39" fmla="*/ 730262 h 731132"/>
                <a:gd name="connsiteX40" fmla="*/ 171450 w 2486025"/>
                <a:gd name="connsiteY40" fmla="*/ 711212 h 731132"/>
                <a:gd name="connsiteX41" fmla="*/ 257175 w 2486025"/>
                <a:gd name="connsiteY41" fmla="*/ 701687 h 731132"/>
                <a:gd name="connsiteX42" fmla="*/ 333375 w 2486025"/>
                <a:gd name="connsiteY42" fmla="*/ 692162 h 731132"/>
                <a:gd name="connsiteX43" fmla="*/ 533400 w 2486025"/>
                <a:gd name="connsiteY43" fmla="*/ 682637 h 731132"/>
                <a:gd name="connsiteX44" fmla="*/ 876300 w 2486025"/>
                <a:gd name="connsiteY44" fmla="*/ 663587 h 731132"/>
                <a:gd name="connsiteX45" fmla="*/ 1066800 w 2486025"/>
                <a:gd name="connsiteY45" fmla="*/ 654062 h 731132"/>
                <a:gd name="connsiteX46" fmla="*/ 1162050 w 2486025"/>
                <a:gd name="connsiteY46" fmla="*/ 635012 h 731132"/>
                <a:gd name="connsiteX47" fmla="*/ 1219200 w 2486025"/>
                <a:gd name="connsiteY47" fmla="*/ 625487 h 731132"/>
                <a:gd name="connsiteX48" fmla="*/ 1257300 w 2486025"/>
                <a:gd name="connsiteY48" fmla="*/ 615962 h 731132"/>
                <a:gd name="connsiteX49" fmla="*/ 1590675 w 2486025"/>
                <a:gd name="connsiteY49" fmla="*/ 587387 h 731132"/>
                <a:gd name="connsiteX50" fmla="*/ 1628775 w 2486025"/>
                <a:gd name="connsiteY50" fmla="*/ 577862 h 731132"/>
                <a:gd name="connsiteX51" fmla="*/ 1771650 w 2486025"/>
                <a:gd name="connsiteY51" fmla="*/ 587387 h 731132"/>
                <a:gd name="connsiteX52" fmla="*/ 1838325 w 2486025"/>
                <a:gd name="connsiteY52" fmla="*/ 577862 h 731132"/>
                <a:gd name="connsiteX53" fmla="*/ 1914525 w 2486025"/>
                <a:gd name="connsiteY53" fmla="*/ 568337 h 731132"/>
                <a:gd name="connsiteX54" fmla="*/ 1962150 w 2486025"/>
                <a:gd name="connsiteY54" fmla="*/ 558812 h 731132"/>
                <a:gd name="connsiteX55" fmla="*/ 2124075 w 2486025"/>
                <a:gd name="connsiteY55" fmla="*/ 549287 h 731132"/>
                <a:gd name="connsiteX56" fmla="*/ 2200275 w 2486025"/>
                <a:gd name="connsiteY56" fmla="*/ 539762 h 731132"/>
                <a:gd name="connsiteX57" fmla="*/ 2228850 w 2486025"/>
                <a:gd name="connsiteY57" fmla="*/ 530237 h 731132"/>
                <a:gd name="connsiteX58" fmla="*/ 2266950 w 2486025"/>
                <a:gd name="connsiteY58" fmla="*/ 473087 h 731132"/>
                <a:gd name="connsiteX59" fmla="*/ 2286000 w 2486025"/>
                <a:gd name="connsiteY59" fmla="*/ 444512 h 731132"/>
                <a:gd name="connsiteX60" fmla="*/ 2295525 w 2486025"/>
                <a:gd name="connsiteY60" fmla="*/ 415937 h 731132"/>
                <a:gd name="connsiteX61" fmla="*/ 2333625 w 2486025"/>
                <a:gd name="connsiteY61" fmla="*/ 358787 h 731132"/>
                <a:gd name="connsiteX62" fmla="*/ 2371725 w 2486025"/>
                <a:gd name="connsiteY62" fmla="*/ 311162 h 731132"/>
                <a:gd name="connsiteX63" fmla="*/ 2390775 w 2486025"/>
                <a:gd name="connsiteY63" fmla="*/ 282587 h 731132"/>
                <a:gd name="connsiteX64" fmla="*/ 2409825 w 2486025"/>
                <a:gd name="connsiteY64" fmla="*/ 225437 h 731132"/>
                <a:gd name="connsiteX65" fmla="*/ 2428875 w 2486025"/>
                <a:gd name="connsiteY65" fmla="*/ 168287 h 731132"/>
                <a:gd name="connsiteX66" fmla="*/ 2438400 w 2486025"/>
                <a:gd name="connsiteY66" fmla="*/ 139712 h 731132"/>
                <a:gd name="connsiteX67" fmla="*/ 2447925 w 2486025"/>
                <a:gd name="connsiteY67" fmla="*/ 111137 h 731132"/>
                <a:gd name="connsiteX68" fmla="*/ 2466975 w 2486025"/>
                <a:gd name="connsiteY68" fmla="*/ 82562 h 731132"/>
                <a:gd name="connsiteX69" fmla="*/ 2486025 w 2486025"/>
                <a:gd name="connsiteY69" fmla="*/ 25412 h 731132"/>
                <a:gd name="connsiteX70" fmla="*/ 2466975 w 2486025"/>
                <a:gd name="connsiteY70" fmla="*/ 6362 h 73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486025" h="731132">
                  <a:moveTo>
                    <a:pt x="2466975" y="6362"/>
                  </a:moveTo>
                  <a:lnTo>
                    <a:pt x="2466975" y="6362"/>
                  </a:lnTo>
                  <a:cubicBezTo>
                    <a:pt x="2425700" y="9537"/>
                    <a:pt x="2384263" y="11050"/>
                    <a:pt x="2343150" y="15887"/>
                  </a:cubicBezTo>
                  <a:cubicBezTo>
                    <a:pt x="2330149" y="17417"/>
                    <a:pt x="2317963" y="23260"/>
                    <a:pt x="2305050" y="25412"/>
                  </a:cubicBezTo>
                  <a:cubicBezTo>
                    <a:pt x="2279801" y="29620"/>
                    <a:pt x="2254366" y="32896"/>
                    <a:pt x="2228850" y="34937"/>
                  </a:cubicBezTo>
                  <a:cubicBezTo>
                    <a:pt x="2174954" y="39249"/>
                    <a:pt x="2120900" y="41287"/>
                    <a:pt x="2066925" y="44462"/>
                  </a:cubicBezTo>
                  <a:cubicBezTo>
                    <a:pt x="2054225" y="47637"/>
                    <a:pt x="2041705" y="51645"/>
                    <a:pt x="2028825" y="53987"/>
                  </a:cubicBezTo>
                  <a:cubicBezTo>
                    <a:pt x="1943546" y="69492"/>
                    <a:pt x="1887535" y="67657"/>
                    <a:pt x="1790700" y="73037"/>
                  </a:cubicBezTo>
                  <a:cubicBezTo>
                    <a:pt x="1739638" y="90058"/>
                    <a:pt x="1783464" y="76762"/>
                    <a:pt x="1714500" y="92087"/>
                  </a:cubicBezTo>
                  <a:cubicBezTo>
                    <a:pt x="1701721" y="94927"/>
                    <a:pt x="1689313" y="99460"/>
                    <a:pt x="1676400" y="101612"/>
                  </a:cubicBezTo>
                  <a:cubicBezTo>
                    <a:pt x="1606520" y="113259"/>
                    <a:pt x="1578324" y="110879"/>
                    <a:pt x="1504950" y="120662"/>
                  </a:cubicBezTo>
                  <a:cubicBezTo>
                    <a:pt x="1488903" y="122802"/>
                    <a:pt x="1473294" y="127525"/>
                    <a:pt x="1457325" y="130187"/>
                  </a:cubicBezTo>
                  <a:cubicBezTo>
                    <a:pt x="1435180" y="133878"/>
                    <a:pt x="1412840" y="136298"/>
                    <a:pt x="1390650" y="139712"/>
                  </a:cubicBezTo>
                  <a:cubicBezTo>
                    <a:pt x="1371562" y="142649"/>
                    <a:pt x="1352740" y="147564"/>
                    <a:pt x="1333500" y="149237"/>
                  </a:cubicBezTo>
                  <a:cubicBezTo>
                    <a:pt x="1279635" y="153921"/>
                    <a:pt x="1225550" y="155587"/>
                    <a:pt x="1171575" y="158762"/>
                  </a:cubicBezTo>
                  <a:cubicBezTo>
                    <a:pt x="1155700" y="161937"/>
                    <a:pt x="1139656" y="164360"/>
                    <a:pt x="1123950" y="168287"/>
                  </a:cubicBezTo>
                  <a:cubicBezTo>
                    <a:pt x="1114210" y="170722"/>
                    <a:pt x="1105176" y="175634"/>
                    <a:pt x="1095375" y="177812"/>
                  </a:cubicBezTo>
                  <a:cubicBezTo>
                    <a:pt x="1076522" y="182002"/>
                    <a:pt x="1057226" y="183882"/>
                    <a:pt x="1038225" y="187337"/>
                  </a:cubicBezTo>
                  <a:cubicBezTo>
                    <a:pt x="1022297" y="190233"/>
                    <a:pt x="1006742" y="195620"/>
                    <a:pt x="990600" y="196862"/>
                  </a:cubicBezTo>
                  <a:cubicBezTo>
                    <a:pt x="924046" y="201982"/>
                    <a:pt x="857250" y="203212"/>
                    <a:pt x="790575" y="206387"/>
                  </a:cubicBezTo>
                  <a:cubicBezTo>
                    <a:pt x="774700" y="209562"/>
                    <a:pt x="758754" y="212400"/>
                    <a:pt x="742950" y="215912"/>
                  </a:cubicBezTo>
                  <a:cubicBezTo>
                    <a:pt x="730171" y="218752"/>
                    <a:pt x="717730" y="223095"/>
                    <a:pt x="704850" y="225437"/>
                  </a:cubicBezTo>
                  <a:cubicBezTo>
                    <a:pt x="682761" y="229453"/>
                    <a:pt x="660365" y="231548"/>
                    <a:pt x="638175" y="234962"/>
                  </a:cubicBezTo>
                  <a:cubicBezTo>
                    <a:pt x="619087" y="237899"/>
                    <a:pt x="600026" y="241032"/>
                    <a:pt x="581025" y="244487"/>
                  </a:cubicBezTo>
                  <a:cubicBezTo>
                    <a:pt x="527148" y="254283"/>
                    <a:pt x="527567" y="257453"/>
                    <a:pt x="466725" y="263537"/>
                  </a:cubicBezTo>
                  <a:cubicBezTo>
                    <a:pt x="425534" y="267656"/>
                    <a:pt x="384175" y="269887"/>
                    <a:pt x="342900" y="273062"/>
                  </a:cubicBezTo>
                  <a:cubicBezTo>
                    <a:pt x="327025" y="276237"/>
                    <a:pt x="310894" y="278327"/>
                    <a:pt x="295275" y="282587"/>
                  </a:cubicBezTo>
                  <a:cubicBezTo>
                    <a:pt x="275902" y="287871"/>
                    <a:pt x="238125" y="301637"/>
                    <a:pt x="238125" y="301637"/>
                  </a:cubicBezTo>
                  <a:cubicBezTo>
                    <a:pt x="219582" y="357267"/>
                    <a:pt x="243109" y="306178"/>
                    <a:pt x="200025" y="349262"/>
                  </a:cubicBezTo>
                  <a:cubicBezTo>
                    <a:pt x="136525" y="412762"/>
                    <a:pt x="228600" y="346087"/>
                    <a:pt x="152400" y="396887"/>
                  </a:cubicBezTo>
                  <a:cubicBezTo>
                    <a:pt x="97805" y="478779"/>
                    <a:pt x="163260" y="375167"/>
                    <a:pt x="123825" y="454037"/>
                  </a:cubicBezTo>
                  <a:cubicBezTo>
                    <a:pt x="118705" y="464276"/>
                    <a:pt x="109895" y="472373"/>
                    <a:pt x="104775" y="482612"/>
                  </a:cubicBezTo>
                  <a:cubicBezTo>
                    <a:pt x="100285" y="491592"/>
                    <a:pt x="99740" y="502207"/>
                    <a:pt x="95250" y="511187"/>
                  </a:cubicBezTo>
                  <a:cubicBezTo>
                    <a:pt x="90130" y="521426"/>
                    <a:pt x="81320" y="529523"/>
                    <a:pt x="76200" y="539762"/>
                  </a:cubicBezTo>
                  <a:cubicBezTo>
                    <a:pt x="71710" y="548742"/>
                    <a:pt x="71165" y="559357"/>
                    <a:pt x="66675" y="568337"/>
                  </a:cubicBezTo>
                  <a:cubicBezTo>
                    <a:pt x="61555" y="578576"/>
                    <a:pt x="52274" y="586451"/>
                    <a:pt x="47625" y="596912"/>
                  </a:cubicBezTo>
                  <a:cubicBezTo>
                    <a:pt x="39470" y="615262"/>
                    <a:pt x="34925" y="635012"/>
                    <a:pt x="28575" y="654062"/>
                  </a:cubicBezTo>
                  <a:cubicBezTo>
                    <a:pt x="24955" y="664922"/>
                    <a:pt x="14645" y="672398"/>
                    <a:pt x="9525" y="682637"/>
                  </a:cubicBezTo>
                  <a:cubicBezTo>
                    <a:pt x="5035" y="691617"/>
                    <a:pt x="3175" y="701687"/>
                    <a:pt x="0" y="711212"/>
                  </a:cubicBezTo>
                  <a:cubicBezTo>
                    <a:pt x="9525" y="717562"/>
                    <a:pt x="17161" y="729384"/>
                    <a:pt x="28575" y="730262"/>
                  </a:cubicBezTo>
                  <a:cubicBezTo>
                    <a:pt x="90729" y="735043"/>
                    <a:pt x="117502" y="718919"/>
                    <a:pt x="171450" y="711212"/>
                  </a:cubicBezTo>
                  <a:cubicBezTo>
                    <a:pt x="199912" y="707146"/>
                    <a:pt x="228621" y="705046"/>
                    <a:pt x="257175" y="701687"/>
                  </a:cubicBezTo>
                  <a:cubicBezTo>
                    <a:pt x="282597" y="698696"/>
                    <a:pt x="307838" y="693923"/>
                    <a:pt x="333375" y="692162"/>
                  </a:cubicBezTo>
                  <a:cubicBezTo>
                    <a:pt x="399967" y="687569"/>
                    <a:pt x="466725" y="685812"/>
                    <a:pt x="533400" y="682637"/>
                  </a:cubicBezTo>
                  <a:cubicBezTo>
                    <a:pt x="720434" y="663934"/>
                    <a:pt x="571954" y="676819"/>
                    <a:pt x="876300" y="663587"/>
                  </a:cubicBezTo>
                  <a:lnTo>
                    <a:pt x="1066800" y="654062"/>
                  </a:lnTo>
                  <a:cubicBezTo>
                    <a:pt x="1098550" y="647712"/>
                    <a:pt x="1130112" y="640335"/>
                    <a:pt x="1162050" y="635012"/>
                  </a:cubicBezTo>
                  <a:cubicBezTo>
                    <a:pt x="1181100" y="631837"/>
                    <a:pt x="1200262" y="629275"/>
                    <a:pt x="1219200" y="625487"/>
                  </a:cubicBezTo>
                  <a:cubicBezTo>
                    <a:pt x="1232037" y="622920"/>
                    <a:pt x="1244270" y="617223"/>
                    <a:pt x="1257300" y="615962"/>
                  </a:cubicBezTo>
                  <a:cubicBezTo>
                    <a:pt x="1308513" y="611006"/>
                    <a:pt x="1498113" y="602814"/>
                    <a:pt x="1590675" y="587387"/>
                  </a:cubicBezTo>
                  <a:cubicBezTo>
                    <a:pt x="1603588" y="585235"/>
                    <a:pt x="1616075" y="581037"/>
                    <a:pt x="1628775" y="577862"/>
                  </a:cubicBezTo>
                  <a:cubicBezTo>
                    <a:pt x="1676400" y="581037"/>
                    <a:pt x="1723919" y="587387"/>
                    <a:pt x="1771650" y="587387"/>
                  </a:cubicBezTo>
                  <a:cubicBezTo>
                    <a:pt x="1794101" y="587387"/>
                    <a:pt x="1816071" y="580829"/>
                    <a:pt x="1838325" y="577862"/>
                  </a:cubicBezTo>
                  <a:cubicBezTo>
                    <a:pt x="1863698" y="574479"/>
                    <a:pt x="1889225" y="572229"/>
                    <a:pt x="1914525" y="568337"/>
                  </a:cubicBezTo>
                  <a:cubicBezTo>
                    <a:pt x="1930526" y="565875"/>
                    <a:pt x="1946027" y="560278"/>
                    <a:pt x="1962150" y="558812"/>
                  </a:cubicBezTo>
                  <a:cubicBezTo>
                    <a:pt x="2015996" y="553917"/>
                    <a:pt x="2070100" y="552462"/>
                    <a:pt x="2124075" y="549287"/>
                  </a:cubicBezTo>
                  <a:cubicBezTo>
                    <a:pt x="2149475" y="546112"/>
                    <a:pt x="2175090" y="544341"/>
                    <a:pt x="2200275" y="539762"/>
                  </a:cubicBezTo>
                  <a:cubicBezTo>
                    <a:pt x="2210153" y="537966"/>
                    <a:pt x="2221750" y="537337"/>
                    <a:pt x="2228850" y="530237"/>
                  </a:cubicBezTo>
                  <a:cubicBezTo>
                    <a:pt x="2245039" y="514048"/>
                    <a:pt x="2254250" y="492137"/>
                    <a:pt x="2266950" y="473087"/>
                  </a:cubicBezTo>
                  <a:lnTo>
                    <a:pt x="2286000" y="444512"/>
                  </a:lnTo>
                  <a:cubicBezTo>
                    <a:pt x="2291569" y="436158"/>
                    <a:pt x="2290649" y="424714"/>
                    <a:pt x="2295525" y="415937"/>
                  </a:cubicBezTo>
                  <a:cubicBezTo>
                    <a:pt x="2306644" y="395923"/>
                    <a:pt x="2326385" y="380507"/>
                    <a:pt x="2333625" y="358787"/>
                  </a:cubicBezTo>
                  <a:cubicBezTo>
                    <a:pt x="2346770" y="319352"/>
                    <a:pt x="2334796" y="335781"/>
                    <a:pt x="2371725" y="311162"/>
                  </a:cubicBezTo>
                  <a:cubicBezTo>
                    <a:pt x="2378075" y="301637"/>
                    <a:pt x="2386126" y="293048"/>
                    <a:pt x="2390775" y="282587"/>
                  </a:cubicBezTo>
                  <a:cubicBezTo>
                    <a:pt x="2398930" y="264237"/>
                    <a:pt x="2403475" y="244487"/>
                    <a:pt x="2409825" y="225437"/>
                  </a:cubicBezTo>
                  <a:lnTo>
                    <a:pt x="2428875" y="168287"/>
                  </a:lnTo>
                  <a:lnTo>
                    <a:pt x="2438400" y="139712"/>
                  </a:lnTo>
                  <a:cubicBezTo>
                    <a:pt x="2441575" y="130187"/>
                    <a:pt x="2442356" y="119491"/>
                    <a:pt x="2447925" y="111137"/>
                  </a:cubicBezTo>
                  <a:cubicBezTo>
                    <a:pt x="2454275" y="101612"/>
                    <a:pt x="2462326" y="93023"/>
                    <a:pt x="2466975" y="82562"/>
                  </a:cubicBezTo>
                  <a:cubicBezTo>
                    <a:pt x="2475130" y="64212"/>
                    <a:pt x="2486025" y="25412"/>
                    <a:pt x="2486025" y="25412"/>
                  </a:cubicBezTo>
                  <a:cubicBezTo>
                    <a:pt x="2474778" y="-19576"/>
                    <a:pt x="2470150" y="9537"/>
                    <a:pt x="2466975" y="6362"/>
                  </a:cubicBezTo>
                  <a:close/>
                </a:path>
              </a:pathLst>
            </a:custGeom>
            <a:solidFill>
              <a:schemeClr val="accent2">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grpSp>
      <p:sp>
        <p:nvSpPr>
          <p:cNvPr id="5" name="Curved Right Arrow 4"/>
          <p:cNvSpPr/>
          <p:nvPr/>
        </p:nvSpPr>
        <p:spPr>
          <a:xfrm rot="19184338" flipH="1" flipV="1">
            <a:off x="2905125" y="3459163"/>
            <a:ext cx="342900" cy="428625"/>
          </a:xfrm>
          <a:prstGeom prst="curvedRightArrow">
            <a:avLst/>
          </a:prstGeom>
          <a:solidFill>
            <a:schemeClr val="accent3">
              <a:lumMod val="40000"/>
              <a:lumOff val="60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cxnSp>
        <p:nvCxnSpPr>
          <p:cNvPr id="28" name="Straight Arrow Connector 27"/>
          <p:cNvCxnSpPr>
            <a:cxnSpLocks noChangeShapeType="1"/>
          </p:cNvCxnSpPr>
          <p:nvPr/>
        </p:nvCxnSpPr>
        <p:spPr bwMode="auto">
          <a:xfrm flipV="1">
            <a:off x="3375025" y="4057650"/>
            <a:ext cx="968375" cy="36513"/>
          </a:xfrm>
          <a:prstGeom prst="straightConnector1">
            <a:avLst/>
          </a:prstGeom>
          <a:noFill/>
          <a:ln w="38100" algn="ctr">
            <a:solidFill>
              <a:srgbClr val="5E9732"/>
            </a:solidFill>
            <a:round/>
            <a:headEnd/>
            <a:tailEnd type="arrow" w="med" len="med"/>
          </a:ln>
        </p:spPr>
      </p:cxnSp>
      <p:sp>
        <p:nvSpPr>
          <p:cNvPr id="25" name="Rectangle 24"/>
          <p:cNvSpPr/>
          <p:nvPr/>
        </p:nvSpPr>
        <p:spPr>
          <a:xfrm>
            <a:off x="4511675" y="3667125"/>
            <a:ext cx="2028825" cy="785813"/>
          </a:xfrm>
          <a:prstGeom prst="rect">
            <a:avLst/>
          </a:prstGeom>
          <a:solidFill>
            <a:schemeClr val="accent2">
              <a:lumMod val="40000"/>
              <a:lumOff val="60000"/>
            </a:schemeClr>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err="1">
              <a:solidFill>
                <a:schemeClr val="tx1"/>
              </a:solidFill>
            </a:endParaRPr>
          </a:p>
        </p:txBody>
      </p:sp>
      <p:sp>
        <p:nvSpPr>
          <p:cNvPr id="27" name="TextBox 26"/>
          <p:cNvSpPr txBox="1"/>
          <p:nvPr/>
        </p:nvSpPr>
        <p:spPr>
          <a:xfrm>
            <a:off x="6743700" y="3782158"/>
            <a:ext cx="2171700" cy="519112"/>
          </a:xfrm>
          <a:prstGeom prst="rect">
            <a:avLst/>
          </a:prstGeom>
          <a:noFill/>
        </p:spPr>
        <p:txBody>
          <a:bodyPr>
            <a:spAutoFit/>
          </a:bodyPr>
          <a:lstStyle/>
          <a:p>
            <a:r>
              <a:rPr lang="en-US" sz="2800">
                <a:solidFill>
                  <a:srgbClr val="E86D1F"/>
                </a:solidFill>
                <a:latin typeface="Orly's Font 2" pitchFamily="66" charset="0"/>
              </a:rPr>
              <a:t>Rectangle</a:t>
            </a:r>
          </a:p>
        </p:txBody>
      </p:sp>
    </p:spTree>
    <p:extLst>
      <p:ext uri="{BB962C8B-B14F-4D97-AF65-F5344CB8AC3E}">
        <p14:creationId xmlns:p14="http://schemas.microsoft.com/office/powerpoint/2010/main" val="97945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375 0.01018 L 0.3625 0.01018 " pathEditMode="relative" rAng="0" ptsTypes="AA">
                                      <p:cBhvr>
                                        <p:cTn id="18" dur="2000" fill="hold"/>
                                        <p:tgtEl>
                                          <p:spTgt spid="17"/>
                                        </p:tgtEl>
                                        <p:attrNameLst>
                                          <p:attrName>ppt_x</p:attrName>
                                          <p:attrName>ppt_y</p:attrName>
                                        </p:attrNameLst>
                                      </p:cBhvr>
                                      <p:rCtr x="200" y="0"/>
                                    </p:animMotion>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2000"/>
                                        <p:tgtEl>
                                          <p:spTgt spid="17"/>
                                        </p:tgtEl>
                                      </p:cBhvr>
                                    </p:animEffect>
                                    <p:set>
                                      <p:cBhvr>
                                        <p:cTn id="23" dur="1" fill="hold">
                                          <p:stCondLst>
                                            <p:cond delay="1999"/>
                                          </p:stCondLst>
                                        </p:cTn>
                                        <p:tgtEl>
                                          <p:spTgt spid="17"/>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2000"/>
                                        <p:tgtEl>
                                          <p:spTgt spid="12"/>
                                        </p:tgtEl>
                                      </p:cBhvr>
                                    </p:animEffect>
                                    <p:set>
                                      <p:cBhvr>
                                        <p:cTn id="26" dur="1" fill="hold">
                                          <p:stCondLst>
                                            <p:cond delay="1999"/>
                                          </p:stCondLst>
                                        </p:cTn>
                                        <p:tgtEl>
                                          <p:spTgt spid="1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25" grpId="0" animBg="1"/>
      <p:bldP spid="27" grpId="0"/>
    </p:bldLst>
  </p:timing>
</p:sld>
</file>

<file path=ppt/theme/theme1.xml><?xml version="1.0" encoding="utf-8"?>
<a:theme xmlns:a="http://schemas.openxmlformats.org/drawingml/2006/main" name="Office Theme">
  <a:themeElements>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fontScheme name="Learn Zillion">
      <a:majorFont>
        <a:latin typeface="Verdana"/>
        <a:ea typeface=""/>
        <a:cs typeface=""/>
      </a:majorFont>
      <a:minorFont>
        <a:latin typeface="Verdan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3810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dirty="0" smtClean="0">
            <a:latin typeface="Orly's Font" pitchFamily="66"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7295</TotalTime>
  <Words>1127</Words>
  <Application>Microsoft Office PowerPoint</Application>
  <PresentationFormat>On-screen Show (16:9)</PresentationFormat>
  <Paragraphs>115</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Verdana</vt:lpstr>
      <vt:lpstr>Courier New</vt:lpstr>
      <vt:lpstr>Orly's Font 2</vt:lpstr>
      <vt:lpstr>Calibri</vt:lpstr>
      <vt:lpstr>Wingdings</vt:lpstr>
      <vt:lpstr>Orly's Font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TM2-1</dc:creator>
  <cp:lastModifiedBy>Susan Forster</cp:lastModifiedBy>
  <cp:revision>339</cp:revision>
  <dcterms:created xsi:type="dcterms:W3CDTF">2011-06-12T17:04:43Z</dcterms:created>
  <dcterms:modified xsi:type="dcterms:W3CDTF">2012-08-02T17:54:52Z</dcterms:modified>
</cp:coreProperties>
</file>